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Layouts/slideLayout187.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notesSlides/notesSlide22.xml" ContentType="application/vnd.openxmlformats-officedocument.presentationml.notesSlide+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Default Extension="pdf" ContentType="application/pdf"/>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Masters/slideMaster9.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63" r:id="rId5"/>
    <p:sldMasterId id="2147483665" r:id="rId6"/>
    <p:sldMasterId id="2147483707" r:id="rId7"/>
    <p:sldMasterId id="2147483708" r:id="rId8"/>
    <p:sldMasterId id="2147483710" r:id="rId9"/>
    <p:sldMasterId id="2147483711" r:id="rId10"/>
    <p:sldMasterId id="2147483749" r:id="rId11"/>
    <p:sldMasterId id="2147483787" r:id="rId12"/>
    <p:sldMasterId id="2147483825" r:id="rId13"/>
    <p:sldMasterId id="2147483863" r:id="rId14"/>
  </p:sldMasterIdLst>
  <p:notesMasterIdLst>
    <p:notesMasterId r:id="rId58"/>
  </p:notesMasterIdLst>
  <p:handoutMasterIdLst>
    <p:handoutMasterId r:id="rId59"/>
  </p:handoutMasterIdLst>
  <p:sldIdLst>
    <p:sldId id="377" r:id="rId15"/>
    <p:sldId id="434" r:id="rId16"/>
    <p:sldId id="435" r:id="rId17"/>
    <p:sldId id="414" r:id="rId18"/>
    <p:sldId id="431" r:id="rId19"/>
    <p:sldId id="419" r:id="rId20"/>
    <p:sldId id="420" r:id="rId21"/>
    <p:sldId id="440" r:id="rId22"/>
    <p:sldId id="444" r:id="rId23"/>
    <p:sldId id="441" r:id="rId24"/>
    <p:sldId id="442" r:id="rId25"/>
    <p:sldId id="443" r:id="rId26"/>
    <p:sldId id="436" r:id="rId27"/>
    <p:sldId id="437" r:id="rId28"/>
    <p:sldId id="438" r:id="rId29"/>
    <p:sldId id="421" r:id="rId30"/>
    <p:sldId id="428" r:id="rId31"/>
    <p:sldId id="432" r:id="rId32"/>
    <p:sldId id="429" r:id="rId33"/>
    <p:sldId id="433" r:id="rId34"/>
    <p:sldId id="396" r:id="rId35"/>
    <p:sldId id="439" r:id="rId36"/>
    <p:sldId id="445" r:id="rId37"/>
    <p:sldId id="446" r:id="rId38"/>
    <p:sldId id="465" r:id="rId39"/>
    <p:sldId id="462" r:id="rId40"/>
    <p:sldId id="448" r:id="rId41"/>
    <p:sldId id="449" r:id="rId42"/>
    <p:sldId id="453" r:id="rId43"/>
    <p:sldId id="454" r:id="rId44"/>
    <p:sldId id="455" r:id="rId45"/>
    <p:sldId id="450" r:id="rId46"/>
    <p:sldId id="451" r:id="rId47"/>
    <p:sldId id="452" r:id="rId48"/>
    <p:sldId id="463" r:id="rId49"/>
    <p:sldId id="447" r:id="rId50"/>
    <p:sldId id="464" r:id="rId51"/>
    <p:sldId id="456" r:id="rId52"/>
    <p:sldId id="457" r:id="rId53"/>
    <p:sldId id="458" r:id="rId54"/>
    <p:sldId id="459" r:id="rId55"/>
    <p:sldId id="460" r:id="rId56"/>
    <p:sldId id="461" r:id="rId57"/>
  </p:sldIdLst>
  <p:sldSz cx="9144000" cy="6858000" type="screen4x3"/>
  <p:notesSz cx="6858000" cy="91440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25" autoAdjust="0"/>
  </p:normalViewPr>
  <p:slideViewPr>
    <p:cSldViewPr snapToGrid="0" snapToObjects="1">
      <p:cViewPr varScale="1">
        <p:scale>
          <a:sx n="85" d="100"/>
          <a:sy n="85"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33A48-29F0-477D-9AEF-3A96765E72E7}" type="doc">
      <dgm:prSet loTypeId="urn:microsoft.com/office/officeart/2005/8/layout/pList2#1" loCatId="list" qsTypeId="urn:microsoft.com/office/officeart/2005/8/quickstyle/simple1" qsCatId="simple" csTypeId="urn:microsoft.com/office/officeart/2005/8/colors/accent1_2" csCatId="accent1" phldr="1"/>
      <dgm:spPr/>
    </dgm:pt>
    <dgm:pt modelId="{C81FB5CE-CE5A-45B5-B4AB-67544B05186B}">
      <dgm:prSet phldrT="[Text]" custT="1"/>
      <dgm:spPr/>
      <dgm:t>
        <a:bodyPr/>
        <a:lstStyle/>
        <a:p>
          <a:pPr algn="ctr"/>
          <a:r>
            <a:rPr lang="en-GB" sz="3400" b="0" dirty="0" err="1" smtClean="0"/>
            <a:t>IE9</a:t>
          </a:r>
          <a:endParaRPr lang="en-GB" sz="3400" b="0" dirty="0" smtClean="0"/>
        </a:p>
        <a:p>
          <a:pPr algn="ctr"/>
          <a:r>
            <a:rPr lang="en-GB" sz="3400" b="0" dirty="0" err="1" smtClean="0"/>
            <a:t>IE8</a:t>
          </a:r>
          <a:endParaRPr lang="en-GB" sz="3400" b="0" dirty="0" smtClean="0"/>
        </a:p>
        <a:p>
          <a:pPr algn="ctr"/>
          <a:r>
            <a:rPr lang="en-GB" sz="2400" u="sng" dirty="0" err="1" smtClean="0"/>
            <a:t>IE7</a:t>
          </a:r>
          <a:r>
            <a:rPr lang="en-GB" sz="2400" u="sng" dirty="0" smtClean="0"/>
            <a:t> – Not supported</a:t>
          </a:r>
          <a:endParaRPr lang="en-GB" sz="2400" u="sng" dirty="0"/>
        </a:p>
      </dgm:t>
    </dgm:pt>
    <dgm:pt modelId="{A99CCBC1-CEDD-4EDC-83F6-F49D16E57B10}" type="parTrans" cxnId="{CA4F5256-CB0C-4F36-8717-D864AD1A494C}">
      <dgm:prSet/>
      <dgm:spPr/>
      <dgm:t>
        <a:bodyPr/>
        <a:lstStyle/>
        <a:p>
          <a:endParaRPr lang="en-GB"/>
        </a:p>
      </dgm:t>
    </dgm:pt>
    <dgm:pt modelId="{16E1534B-B5DE-41CA-A0B3-0E2A3031F2B8}" type="sibTrans" cxnId="{CA4F5256-CB0C-4F36-8717-D864AD1A494C}">
      <dgm:prSet/>
      <dgm:spPr/>
      <dgm:t>
        <a:bodyPr/>
        <a:lstStyle/>
        <a:p>
          <a:endParaRPr lang="en-GB"/>
        </a:p>
      </dgm:t>
    </dgm:pt>
    <dgm:pt modelId="{15C7DE10-0A04-4744-90A8-B7777ADA8B8D}">
      <dgm:prSet phldrT="[Text]" custT="1"/>
      <dgm:spPr/>
      <dgm:t>
        <a:bodyPr/>
        <a:lstStyle/>
        <a:p>
          <a:r>
            <a:rPr lang="en-US" sz="3400" dirty="0" smtClean="0"/>
            <a:t>Chrome</a:t>
          </a:r>
          <a:r>
            <a:rPr lang="en-US" sz="2300" dirty="0" smtClean="0"/>
            <a:t/>
          </a:r>
          <a:br>
            <a:rPr lang="en-US" sz="2300" dirty="0" smtClean="0"/>
          </a:br>
          <a:r>
            <a:rPr lang="en-US" sz="1600" dirty="0" smtClean="0"/>
            <a:t>v</a:t>
          </a:r>
          <a:r>
            <a:rPr lang="en-US" sz="1600" dirty="0" smtClean="0">
              <a:solidFill>
                <a:schemeClr val="bg1"/>
              </a:solidFill>
              <a:latin typeface="+mn-lt"/>
            </a:rPr>
            <a:t>27.0.1453.94 m </a:t>
          </a:r>
          <a:r>
            <a:rPr lang="en-US" sz="1600" dirty="0" smtClean="0"/>
            <a:t>(recommended)</a:t>
          </a:r>
        </a:p>
      </dgm:t>
    </dgm:pt>
    <dgm:pt modelId="{3F797C7D-9666-4A2A-BE05-0F3B85982DC0}" type="sibTrans" cxnId="{64BECA6E-B5A9-4A5B-B2C6-81ACDE4EE1C7}">
      <dgm:prSet/>
      <dgm:spPr/>
      <dgm:t>
        <a:bodyPr/>
        <a:lstStyle/>
        <a:p>
          <a:endParaRPr lang="en-GB"/>
        </a:p>
      </dgm:t>
    </dgm:pt>
    <dgm:pt modelId="{1A7092A5-6551-479D-BC34-26B06F3C156C}" type="parTrans" cxnId="{64BECA6E-B5A9-4A5B-B2C6-81ACDE4EE1C7}">
      <dgm:prSet/>
      <dgm:spPr/>
      <dgm:t>
        <a:bodyPr/>
        <a:lstStyle/>
        <a:p>
          <a:endParaRPr lang="en-GB"/>
        </a:p>
      </dgm:t>
    </dgm:pt>
    <dgm:pt modelId="{7FB5B56C-9C39-4F3F-89FF-1C7CFAF111CC}">
      <dgm:prSet phldrT="[Text]" custT="1"/>
      <dgm:spPr/>
      <dgm:t>
        <a:bodyPr/>
        <a:lstStyle/>
        <a:p>
          <a:r>
            <a:rPr lang="en-US" sz="3400" dirty="0" smtClean="0"/>
            <a:t>Firefox</a:t>
          </a:r>
          <a:r>
            <a:rPr lang="en-US" sz="2300" dirty="0" smtClean="0"/>
            <a:t/>
          </a:r>
          <a:br>
            <a:rPr lang="en-US" sz="2300" dirty="0" smtClean="0"/>
          </a:br>
          <a:r>
            <a:rPr lang="en-US" sz="1600" dirty="0" smtClean="0"/>
            <a:t>v21.0 </a:t>
          </a:r>
          <a:br>
            <a:rPr lang="en-US" sz="1600" dirty="0" smtClean="0"/>
          </a:br>
          <a:r>
            <a:rPr lang="en-US" sz="1600" dirty="0" smtClean="0"/>
            <a:t>(preferred)</a:t>
          </a:r>
        </a:p>
      </dgm:t>
    </dgm:pt>
    <dgm:pt modelId="{F82B6E08-0521-44BD-87FC-0C7CCA7D76CF}" type="parTrans" cxnId="{72AC008D-4930-4444-8874-AB47C21C78FD}">
      <dgm:prSet/>
      <dgm:spPr/>
      <dgm:t>
        <a:bodyPr/>
        <a:lstStyle/>
        <a:p>
          <a:endParaRPr lang="en-US"/>
        </a:p>
      </dgm:t>
    </dgm:pt>
    <dgm:pt modelId="{D00BB9FB-6D74-4A57-947E-A4EFBFDDD205}" type="sibTrans" cxnId="{72AC008D-4930-4444-8874-AB47C21C78FD}">
      <dgm:prSet/>
      <dgm:spPr/>
      <dgm:t>
        <a:bodyPr/>
        <a:lstStyle/>
        <a:p>
          <a:endParaRPr lang="en-US"/>
        </a:p>
      </dgm:t>
    </dgm:pt>
    <dgm:pt modelId="{222E1BD2-9572-4FD8-B34C-82D0C1A4EEFE}" type="pres">
      <dgm:prSet presAssocID="{8A633A48-29F0-477D-9AEF-3A96765E72E7}" presName="Name0" presStyleCnt="0">
        <dgm:presLayoutVars>
          <dgm:dir/>
          <dgm:resizeHandles val="exact"/>
        </dgm:presLayoutVars>
      </dgm:prSet>
      <dgm:spPr/>
    </dgm:pt>
    <dgm:pt modelId="{529AFC23-A88C-4851-B4A7-4ED273623831}" type="pres">
      <dgm:prSet presAssocID="{8A633A48-29F0-477D-9AEF-3A96765E72E7}" presName="bkgdShp" presStyleLbl="alignAccFollowNode1" presStyleIdx="0" presStyleCnt="1"/>
      <dgm:spPr/>
    </dgm:pt>
    <dgm:pt modelId="{FDA1C39E-FB81-4E59-BA93-919A4F1CAFCB}" type="pres">
      <dgm:prSet presAssocID="{8A633A48-29F0-477D-9AEF-3A96765E72E7}" presName="linComp" presStyleCnt="0"/>
      <dgm:spPr/>
    </dgm:pt>
    <dgm:pt modelId="{6B8C7FD6-D210-4082-B3E2-64B7B8BCDD6A}" type="pres">
      <dgm:prSet presAssocID="{15C7DE10-0A04-4744-90A8-B7777ADA8B8D}" presName="compNode" presStyleCnt="0"/>
      <dgm:spPr/>
    </dgm:pt>
    <dgm:pt modelId="{03B61A96-5DD0-4B4C-ABD2-36B36B98F9C9}" type="pres">
      <dgm:prSet presAssocID="{15C7DE10-0A04-4744-90A8-B7777ADA8B8D}" presName="node" presStyleLbl="node1" presStyleIdx="0" presStyleCnt="3" custScaleX="119615">
        <dgm:presLayoutVars>
          <dgm:bulletEnabled val="1"/>
        </dgm:presLayoutVars>
      </dgm:prSet>
      <dgm:spPr/>
      <dgm:t>
        <a:bodyPr/>
        <a:lstStyle/>
        <a:p>
          <a:endParaRPr lang="en-GB"/>
        </a:p>
      </dgm:t>
    </dgm:pt>
    <dgm:pt modelId="{C099448E-E2F6-4BBE-88BC-2B7A6DE7F421}" type="pres">
      <dgm:prSet presAssocID="{15C7DE10-0A04-4744-90A8-B7777ADA8B8D}" presName="invisiNode" presStyleLbl="node1" presStyleIdx="0" presStyleCnt="3"/>
      <dgm:spPr/>
    </dgm:pt>
    <dgm:pt modelId="{BE8C923C-2241-47B0-B968-5EE76196AD6B}" type="pres">
      <dgm:prSet presAssocID="{15C7DE10-0A04-4744-90A8-B7777ADA8B8D}" presName="imagNode" presStyleLbl="fgImgPlace1" presStyleIdx="0" presStyleCnt="3"/>
      <dgm:spPr>
        <a:solidFill>
          <a:schemeClr val="bg1"/>
        </a:solidFill>
      </dgm:spPr>
    </dgm:pt>
    <dgm:pt modelId="{5EDB7D70-A931-4D38-B2A1-D1CC52D11439}" type="pres">
      <dgm:prSet presAssocID="{3F797C7D-9666-4A2A-BE05-0F3B85982DC0}" presName="sibTrans" presStyleLbl="sibTrans2D1" presStyleIdx="0" presStyleCnt="0"/>
      <dgm:spPr/>
      <dgm:t>
        <a:bodyPr/>
        <a:lstStyle/>
        <a:p>
          <a:endParaRPr lang="en-US"/>
        </a:p>
      </dgm:t>
    </dgm:pt>
    <dgm:pt modelId="{7016FE61-2CCE-49D9-84E8-D0D231ACDD08}" type="pres">
      <dgm:prSet presAssocID="{7FB5B56C-9C39-4F3F-89FF-1C7CFAF111CC}" presName="compNode" presStyleCnt="0"/>
      <dgm:spPr/>
    </dgm:pt>
    <dgm:pt modelId="{A7AE2849-73B6-471E-AEDF-8C0738ED1A1F}" type="pres">
      <dgm:prSet presAssocID="{7FB5B56C-9C39-4F3F-89FF-1C7CFAF111CC}" presName="node" presStyleLbl="node1" presStyleIdx="1" presStyleCnt="3" custScaleX="105652">
        <dgm:presLayoutVars>
          <dgm:bulletEnabled val="1"/>
        </dgm:presLayoutVars>
      </dgm:prSet>
      <dgm:spPr/>
      <dgm:t>
        <a:bodyPr/>
        <a:lstStyle/>
        <a:p>
          <a:endParaRPr lang="en-US"/>
        </a:p>
      </dgm:t>
    </dgm:pt>
    <dgm:pt modelId="{34476A2C-FA14-43FB-AE77-F903C3618D5E}" type="pres">
      <dgm:prSet presAssocID="{7FB5B56C-9C39-4F3F-89FF-1C7CFAF111CC}" presName="invisiNode" presStyleLbl="node1" presStyleIdx="1" presStyleCnt="3"/>
      <dgm:spPr/>
    </dgm:pt>
    <dgm:pt modelId="{FB23C918-E648-4F45-8533-9F5A75E5F067}" type="pres">
      <dgm:prSet presAssocID="{7FB5B56C-9C39-4F3F-89FF-1C7CFAF111CC}" presName="imagNode" presStyleLbl="fgImgPlace1" presStyleIdx="1" presStyleCnt="3"/>
      <dgm:spPr>
        <a:solidFill>
          <a:schemeClr val="bg1"/>
        </a:solidFill>
      </dgm:spPr>
    </dgm:pt>
    <dgm:pt modelId="{C132B129-0A60-4D0D-9739-22E386FB8ECC}" type="pres">
      <dgm:prSet presAssocID="{D00BB9FB-6D74-4A57-947E-A4EFBFDDD205}" presName="sibTrans" presStyleLbl="sibTrans2D1" presStyleIdx="0" presStyleCnt="0"/>
      <dgm:spPr/>
      <dgm:t>
        <a:bodyPr/>
        <a:lstStyle/>
        <a:p>
          <a:endParaRPr lang="en-US"/>
        </a:p>
      </dgm:t>
    </dgm:pt>
    <dgm:pt modelId="{791222EE-E387-448F-9258-B3E7F3183F02}" type="pres">
      <dgm:prSet presAssocID="{C81FB5CE-CE5A-45B5-B4AB-67544B05186B}" presName="compNode" presStyleCnt="0"/>
      <dgm:spPr/>
    </dgm:pt>
    <dgm:pt modelId="{BB093C56-5B6F-4F46-B7F7-FE40C397CD2D}" type="pres">
      <dgm:prSet presAssocID="{C81FB5CE-CE5A-45B5-B4AB-67544B05186B}" presName="node" presStyleLbl="node1" presStyleIdx="2" presStyleCnt="3">
        <dgm:presLayoutVars>
          <dgm:bulletEnabled val="1"/>
        </dgm:presLayoutVars>
      </dgm:prSet>
      <dgm:spPr/>
      <dgm:t>
        <a:bodyPr/>
        <a:lstStyle/>
        <a:p>
          <a:endParaRPr lang="en-GB"/>
        </a:p>
      </dgm:t>
    </dgm:pt>
    <dgm:pt modelId="{7FC52236-1F9F-49AA-83FE-FED616D80995}" type="pres">
      <dgm:prSet presAssocID="{C81FB5CE-CE5A-45B5-B4AB-67544B05186B}" presName="invisiNode" presStyleLbl="node1" presStyleIdx="2" presStyleCnt="3"/>
      <dgm:spPr/>
    </dgm:pt>
    <dgm:pt modelId="{D72BE7A4-BDE6-45C0-9D66-AA0D86CF39CD}" type="pres">
      <dgm:prSet presAssocID="{C81FB5CE-CE5A-45B5-B4AB-67544B05186B}" presName="imagNode" presStyleLbl="fgImgPlace1" presStyleIdx="2" presStyleCnt="3"/>
      <dgm:spPr>
        <a:blipFill rotWithShape="0">
          <a:blip xmlns:r="http://schemas.openxmlformats.org/officeDocument/2006/relationships" r:embed="rId1"/>
          <a:stretch>
            <a:fillRect/>
          </a:stretch>
        </a:blipFill>
      </dgm:spPr>
      <dgm:t>
        <a:bodyPr/>
        <a:lstStyle/>
        <a:p>
          <a:endParaRPr lang="en-US"/>
        </a:p>
      </dgm:t>
    </dgm:pt>
  </dgm:ptLst>
  <dgm:cxnLst>
    <dgm:cxn modelId="{1D9A9E8E-C19C-447D-B46E-33C8B3314469}" type="presOf" srcId="{C81FB5CE-CE5A-45B5-B4AB-67544B05186B}" destId="{BB093C56-5B6F-4F46-B7F7-FE40C397CD2D}" srcOrd="0" destOrd="0" presId="urn:microsoft.com/office/officeart/2005/8/layout/pList2#1"/>
    <dgm:cxn modelId="{2AF72285-0AC0-478C-AC20-53AE9F08B779}" type="presOf" srcId="{3F797C7D-9666-4A2A-BE05-0F3B85982DC0}" destId="{5EDB7D70-A931-4D38-B2A1-D1CC52D11439}" srcOrd="0" destOrd="0" presId="urn:microsoft.com/office/officeart/2005/8/layout/pList2#1"/>
    <dgm:cxn modelId="{50A96C8C-F5E3-4BA5-A687-4A433D0D2A57}" type="presOf" srcId="{15C7DE10-0A04-4744-90A8-B7777ADA8B8D}" destId="{03B61A96-5DD0-4B4C-ABD2-36B36B98F9C9}" srcOrd="0" destOrd="0" presId="urn:microsoft.com/office/officeart/2005/8/layout/pList2#1"/>
    <dgm:cxn modelId="{6E704351-36F1-4F41-8933-2B2FDE595E7E}" type="presOf" srcId="{D00BB9FB-6D74-4A57-947E-A4EFBFDDD205}" destId="{C132B129-0A60-4D0D-9739-22E386FB8ECC}" srcOrd="0" destOrd="0" presId="urn:microsoft.com/office/officeart/2005/8/layout/pList2#1"/>
    <dgm:cxn modelId="{72AC008D-4930-4444-8874-AB47C21C78FD}" srcId="{8A633A48-29F0-477D-9AEF-3A96765E72E7}" destId="{7FB5B56C-9C39-4F3F-89FF-1C7CFAF111CC}" srcOrd="1" destOrd="0" parTransId="{F82B6E08-0521-44BD-87FC-0C7CCA7D76CF}" sibTransId="{D00BB9FB-6D74-4A57-947E-A4EFBFDDD205}"/>
    <dgm:cxn modelId="{CA4F5256-CB0C-4F36-8717-D864AD1A494C}" srcId="{8A633A48-29F0-477D-9AEF-3A96765E72E7}" destId="{C81FB5CE-CE5A-45B5-B4AB-67544B05186B}" srcOrd="2" destOrd="0" parTransId="{A99CCBC1-CEDD-4EDC-83F6-F49D16E57B10}" sibTransId="{16E1534B-B5DE-41CA-A0B3-0E2A3031F2B8}"/>
    <dgm:cxn modelId="{54E164E7-5633-40AE-9663-78590C24739C}" type="presOf" srcId="{7FB5B56C-9C39-4F3F-89FF-1C7CFAF111CC}" destId="{A7AE2849-73B6-471E-AEDF-8C0738ED1A1F}" srcOrd="0" destOrd="0" presId="urn:microsoft.com/office/officeart/2005/8/layout/pList2#1"/>
    <dgm:cxn modelId="{BE15D093-8592-4C4D-996A-2D6D7260C77E}" type="presOf" srcId="{8A633A48-29F0-477D-9AEF-3A96765E72E7}" destId="{222E1BD2-9572-4FD8-B34C-82D0C1A4EEFE}" srcOrd="0" destOrd="0" presId="urn:microsoft.com/office/officeart/2005/8/layout/pList2#1"/>
    <dgm:cxn modelId="{64BECA6E-B5A9-4A5B-B2C6-81ACDE4EE1C7}" srcId="{8A633A48-29F0-477D-9AEF-3A96765E72E7}" destId="{15C7DE10-0A04-4744-90A8-B7777ADA8B8D}" srcOrd="0" destOrd="0" parTransId="{1A7092A5-6551-479D-BC34-26B06F3C156C}" sibTransId="{3F797C7D-9666-4A2A-BE05-0F3B85982DC0}"/>
    <dgm:cxn modelId="{417956A3-FD31-42EB-8DF7-88FC009BC943}" type="presParOf" srcId="{222E1BD2-9572-4FD8-B34C-82D0C1A4EEFE}" destId="{529AFC23-A88C-4851-B4A7-4ED273623831}" srcOrd="0" destOrd="0" presId="urn:microsoft.com/office/officeart/2005/8/layout/pList2#1"/>
    <dgm:cxn modelId="{6A41A492-8B7A-4531-AC15-07CC2F68B494}" type="presParOf" srcId="{222E1BD2-9572-4FD8-B34C-82D0C1A4EEFE}" destId="{FDA1C39E-FB81-4E59-BA93-919A4F1CAFCB}" srcOrd="1" destOrd="0" presId="urn:microsoft.com/office/officeart/2005/8/layout/pList2#1"/>
    <dgm:cxn modelId="{45708281-7424-4B7C-BCA5-940603883F2E}" type="presParOf" srcId="{FDA1C39E-FB81-4E59-BA93-919A4F1CAFCB}" destId="{6B8C7FD6-D210-4082-B3E2-64B7B8BCDD6A}" srcOrd="0" destOrd="0" presId="urn:microsoft.com/office/officeart/2005/8/layout/pList2#1"/>
    <dgm:cxn modelId="{AC4811CF-8DF8-4727-8BC5-C762BD48883A}" type="presParOf" srcId="{6B8C7FD6-D210-4082-B3E2-64B7B8BCDD6A}" destId="{03B61A96-5DD0-4B4C-ABD2-36B36B98F9C9}" srcOrd="0" destOrd="0" presId="urn:microsoft.com/office/officeart/2005/8/layout/pList2#1"/>
    <dgm:cxn modelId="{5E7EE38C-05D1-419D-9439-0FF0528DD569}" type="presParOf" srcId="{6B8C7FD6-D210-4082-B3E2-64B7B8BCDD6A}" destId="{C099448E-E2F6-4BBE-88BC-2B7A6DE7F421}" srcOrd="1" destOrd="0" presId="urn:microsoft.com/office/officeart/2005/8/layout/pList2#1"/>
    <dgm:cxn modelId="{E9801728-6B01-4C9C-9D66-5D6A70208BCB}" type="presParOf" srcId="{6B8C7FD6-D210-4082-B3E2-64B7B8BCDD6A}" destId="{BE8C923C-2241-47B0-B968-5EE76196AD6B}" srcOrd="2" destOrd="0" presId="urn:microsoft.com/office/officeart/2005/8/layout/pList2#1"/>
    <dgm:cxn modelId="{80A9743F-FE0C-4284-A391-FC8DAE068C7E}" type="presParOf" srcId="{FDA1C39E-FB81-4E59-BA93-919A4F1CAFCB}" destId="{5EDB7D70-A931-4D38-B2A1-D1CC52D11439}" srcOrd="1" destOrd="0" presId="urn:microsoft.com/office/officeart/2005/8/layout/pList2#1"/>
    <dgm:cxn modelId="{B6C8FF4C-2D25-4F41-BADF-C723F3D7F297}" type="presParOf" srcId="{FDA1C39E-FB81-4E59-BA93-919A4F1CAFCB}" destId="{7016FE61-2CCE-49D9-84E8-D0D231ACDD08}" srcOrd="2" destOrd="0" presId="urn:microsoft.com/office/officeart/2005/8/layout/pList2#1"/>
    <dgm:cxn modelId="{AB02432B-0E8C-499E-87CE-9D143F317622}" type="presParOf" srcId="{7016FE61-2CCE-49D9-84E8-D0D231ACDD08}" destId="{A7AE2849-73B6-471E-AEDF-8C0738ED1A1F}" srcOrd="0" destOrd="0" presId="urn:microsoft.com/office/officeart/2005/8/layout/pList2#1"/>
    <dgm:cxn modelId="{943B429A-2CBB-4779-BEDF-824DC0BF8909}" type="presParOf" srcId="{7016FE61-2CCE-49D9-84E8-D0D231ACDD08}" destId="{34476A2C-FA14-43FB-AE77-F903C3618D5E}" srcOrd="1" destOrd="0" presId="urn:microsoft.com/office/officeart/2005/8/layout/pList2#1"/>
    <dgm:cxn modelId="{93CE885A-3DCF-4B82-94D8-9C17C286B865}" type="presParOf" srcId="{7016FE61-2CCE-49D9-84E8-D0D231ACDD08}" destId="{FB23C918-E648-4F45-8533-9F5A75E5F067}" srcOrd="2" destOrd="0" presId="urn:microsoft.com/office/officeart/2005/8/layout/pList2#1"/>
    <dgm:cxn modelId="{CD82B192-C1A1-4D1F-9184-DB80EFB1298C}" type="presParOf" srcId="{FDA1C39E-FB81-4E59-BA93-919A4F1CAFCB}" destId="{C132B129-0A60-4D0D-9739-22E386FB8ECC}" srcOrd="3" destOrd="0" presId="urn:microsoft.com/office/officeart/2005/8/layout/pList2#1"/>
    <dgm:cxn modelId="{EC1E5CAD-9A3F-4BC0-98FB-F7A56B8CA492}" type="presParOf" srcId="{FDA1C39E-FB81-4E59-BA93-919A4F1CAFCB}" destId="{791222EE-E387-448F-9258-B3E7F3183F02}" srcOrd="4" destOrd="0" presId="urn:microsoft.com/office/officeart/2005/8/layout/pList2#1"/>
    <dgm:cxn modelId="{2C366967-E8C2-43E1-96E6-97025D378280}" type="presParOf" srcId="{791222EE-E387-448F-9258-B3E7F3183F02}" destId="{BB093C56-5B6F-4F46-B7F7-FE40C397CD2D}" srcOrd="0" destOrd="0" presId="urn:microsoft.com/office/officeart/2005/8/layout/pList2#1"/>
    <dgm:cxn modelId="{1EF68560-BD53-4553-AC92-D501E6CFD152}" type="presParOf" srcId="{791222EE-E387-448F-9258-B3E7F3183F02}" destId="{7FC52236-1F9F-49AA-83FE-FED616D80995}" srcOrd="1" destOrd="0" presId="urn:microsoft.com/office/officeart/2005/8/layout/pList2#1"/>
    <dgm:cxn modelId="{09ADF872-F1B9-4DDD-953C-249E45150BE6}" type="presParOf" srcId="{791222EE-E387-448F-9258-B3E7F3183F02}" destId="{D72BE7A4-BDE6-45C0-9D66-AA0D86CF39CD}"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9AFC23-A88C-4851-B4A7-4ED273623831}">
      <dsp:nvSpPr>
        <dsp:cNvPr id="0" name=""/>
        <dsp:cNvSpPr/>
      </dsp:nvSpPr>
      <dsp:spPr>
        <a:xfrm>
          <a:off x="0" y="0"/>
          <a:ext cx="7391400" cy="1839293"/>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8C923C-2241-47B0-B968-5EE76196AD6B}">
      <dsp:nvSpPr>
        <dsp:cNvPr id="0" name=""/>
        <dsp:cNvSpPr/>
      </dsp:nvSpPr>
      <dsp:spPr>
        <a:xfrm>
          <a:off x="420008" y="245239"/>
          <a:ext cx="2011774" cy="134881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61A96-5DD0-4B4C-ABD2-36B36B98F9C9}">
      <dsp:nvSpPr>
        <dsp:cNvPr id="0" name=""/>
        <dsp:cNvSpPr/>
      </dsp:nvSpPr>
      <dsp:spPr>
        <a:xfrm rot="10800000">
          <a:off x="222703" y="1839293"/>
          <a:ext cx="2406384" cy="224802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400" kern="1200" dirty="0" smtClean="0"/>
            <a:t>Chrome</a:t>
          </a:r>
          <a:r>
            <a:rPr lang="en-US" sz="2300" kern="1200" dirty="0" smtClean="0"/>
            <a:t/>
          </a:r>
          <a:br>
            <a:rPr lang="en-US" sz="2300" kern="1200" dirty="0" smtClean="0"/>
          </a:br>
          <a:r>
            <a:rPr lang="en-US" sz="1600" kern="1200" dirty="0" smtClean="0"/>
            <a:t>v</a:t>
          </a:r>
          <a:r>
            <a:rPr lang="en-US" sz="1600" kern="1200" dirty="0" smtClean="0">
              <a:solidFill>
                <a:schemeClr val="bg1"/>
              </a:solidFill>
              <a:latin typeface="+mn-lt"/>
            </a:rPr>
            <a:t>27.0.1453.94 m </a:t>
          </a:r>
          <a:r>
            <a:rPr lang="en-US" sz="1600" kern="1200" dirty="0" smtClean="0"/>
            <a:t>(recommended)</a:t>
          </a:r>
        </a:p>
      </dsp:txBody>
      <dsp:txXfrm rot="10800000">
        <a:off x="222703" y="1839293"/>
        <a:ext cx="2406384" cy="2248024"/>
      </dsp:txXfrm>
    </dsp:sp>
    <dsp:sp modelId="{FB23C918-E648-4F45-8533-9F5A75E5F067}">
      <dsp:nvSpPr>
        <dsp:cNvPr id="0" name=""/>
        <dsp:cNvSpPr/>
      </dsp:nvSpPr>
      <dsp:spPr>
        <a:xfrm>
          <a:off x="2887117" y="245239"/>
          <a:ext cx="2011774" cy="134881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AE2849-73B6-471E-AEDF-8C0738ED1A1F}">
      <dsp:nvSpPr>
        <dsp:cNvPr id="0" name=""/>
        <dsp:cNvSpPr/>
      </dsp:nvSpPr>
      <dsp:spPr>
        <a:xfrm rot="10800000">
          <a:off x="2830264" y="1839293"/>
          <a:ext cx="2125480" cy="224802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US" sz="3400" kern="1200" dirty="0" smtClean="0"/>
            <a:t>Firefox</a:t>
          </a:r>
          <a:r>
            <a:rPr lang="en-US" sz="2300" kern="1200" dirty="0" smtClean="0"/>
            <a:t/>
          </a:r>
          <a:br>
            <a:rPr lang="en-US" sz="2300" kern="1200" dirty="0" smtClean="0"/>
          </a:br>
          <a:r>
            <a:rPr lang="en-US" sz="1600" kern="1200" dirty="0" smtClean="0"/>
            <a:t>v21.0 </a:t>
          </a:r>
          <a:br>
            <a:rPr lang="en-US" sz="1600" kern="1200" dirty="0" smtClean="0"/>
          </a:br>
          <a:r>
            <a:rPr lang="en-US" sz="1600" kern="1200" dirty="0" smtClean="0"/>
            <a:t>(preferred)</a:t>
          </a:r>
        </a:p>
      </dsp:txBody>
      <dsp:txXfrm rot="10800000">
        <a:off x="2830264" y="1839293"/>
        <a:ext cx="2125480" cy="2248024"/>
      </dsp:txXfrm>
    </dsp:sp>
    <dsp:sp modelId="{D72BE7A4-BDE6-45C0-9D66-AA0D86CF39CD}">
      <dsp:nvSpPr>
        <dsp:cNvPr id="0" name=""/>
        <dsp:cNvSpPr/>
      </dsp:nvSpPr>
      <dsp:spPr>
        <a:xfrm>
          <a:off x="5156922" y="245239"/>
          <a:ext cx="2011774" cy="134881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93C56-5B6F-4F46-B7F7-FE40C397CD2D}">
      <dsp:nvSpPr>
        <dsp:cNvPr id="0" name=""/>
        <dsp:cNvSpPr/>
      </dsp:nvSpPr>
      <dsp:spPr>
        <a:xfrm rot="10800000">
          <a:off x="5156922" y="1839293"/>
          <a:ext cx="2011774" cy="224802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t" anchorCtr="0">
          <a:noAutofit/>
        </a:bodyPr>
        <a:lstStyle/>
        <a:p>
          <a:pPr lvl="0" algn="ctr" defTabSz="1511300">
            <a:lnSpc>
              <a:spcPct val="90000"/>
            </a:lnSpc>
            <a:spcBef>
              <a:spcPct val="0"/>
            </a:spcBef>
            <a:spcAft>
              <a:spcPct val="35000"/>
            </a:spcAft>
          </a:pPr>
          <a:r>
            <a:rPr lang="en-GB" sz="3400" b="0" kern="1200" dirty="0" err="1" smtClean="0"/>
            <a:t>IE9</a:t>
          </a:r>
          <a:endParaRPr lang="en-GB" sz="3400" b="0" kern="1200" dirty="0" smtClean="0"/>
        </a:p>
        <a:p>
          <a:pPr lvl="0" algn="ctr" defTabSz="1511300">
            <a:lnSpc>
              <a:spcPct val="90000"/>
            </a:lnSpc>
            <a:spcBef>
              <a:spcPct val="0"/>
            </a:spcBef>
            <a:spcAft>
              <a:spcPct val="35000"/>
            </a:spcAft>
          </a:pPr>
          <a:r>
            <a:rPr lang="en-GB" sz="3400" b="0" kern="1200" dirty="0" err="1" smtClean="0"/>
            <a:t>IE8</a:t>
          </a:r>
          <a:endParaRPr lang="en-GB" sz="3400" b="0" kern="1200" dirty="0" smtClean="0"/>
        </a:p>
        <a:p>
          <a:pPr lvl="0" algn="ctr" defTabSz="1511300">
            <a:lnSpc>
              <a:spcPct val="90000"/>
            </a:lnSpc>
            <a:spcBef>
              <a:spcPct val="0"/>
            </a:spcBef>
            <a:spcAft>
              <a:spcPct val="35000"/>
            </a:spcAft>
          </a:pPr>
          <a:r>
            <a:rPr lang="en-GB" sz="2400" u="sng" kern="1200" dirty="0" err="1" smtClean="0"/>
            <a:t>IE7</a:t>
          </a:r>
          <a:r>
            <a:rPr lang="en-GB" sz="2400" u="sng" kern="1200" dirty="0" smtClean="0"/>
            <a:t> – Not supported</a:t>
          </a:r>
          <a:endParaRPr lang="en-GB" sz="2400" u="sng" kern="1200" dirty="0"/>
        </a:p>
      </dsp:txBody>
      <dsp:txXfrm rot="10800000">
        <a:off x="5156922" y="1839293"/>
        <a:ext cx="2011774" cy="2248024"/>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EAF733-03E2-4674-8FCA-94049F11B207}" type="datetimeFigureOut">
              <a:rPr lang="en-US" smtClean="0"/>
              <a:pPr/>
              <a:t>8/2/2013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A724AD-5271-4EA5-9AE0-49E40CFB38A0}" type="slidenum">
              <a:rPr lang="en-US" smtClean="0"/>
              <a:pPr/>
              <a:t>‹#›</a:t>
            </a:fld>
            <a:endParaRPr lang="en-US"/>
          </a:p>
        </p:txBody>
      </p:sp>
    </p:spTree>
    <p:extLst>
      <p:ext uri="{BB962C8B-B14F-4D97-AF65-F5344CB8AC3E}">
        <p14:creationId xmlns="" xmlns:p14="http://schemas.microsoft.com/office/powerpoint/2010/main" val="1661701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58A71-577E-9747-A7E9-23694F734966}" type="datetimeFigureOut">
              <a:rPr lang="en-US" smtClean="0"/>
              <a:pPr/>
              <a:t>8/2/2013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3D0D9-79C2-E74A-AFC2-A31843F06810}" type="slidenum">
              <a:rPr lang="en-US" smtClean="0"/>
              <a:pPr/>
              <a:t>‹#›</a:t>
            </a:fld>
            <a:endParaRPr lang="en-US"/>
          </a:p>
        </p:txBody>
      </p:sp>
    </p:spTree>
    <p:extLst>
      <p:ext uri="{BB962C8B-B14F-4D97-AF65-F5344CB8AC3E}">
        <p14:creationId xmlns="" xmlns:p14="http://schemas.microsoft.com/office/powerpoint/2010/main" val="1826912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starckc@oclc.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03D0D9-79C2-E74A-AFC2-A31843F06810}" type="slidenum">
              <a:rPr lang="en-US" smtClean="0"/>
              <a:pPr/>
              <a:t>1</a:t>
            </a:fld>
            <a:endParaRPr lang="en-US"/>
          </a:p>
        </p:txBody>
      </p:sp>
    </p:spTree>
    <p:extLst>
      <p:ext uri="{BB962C8B-B14F-4D97-AF65-F5344CB8AC3E}">
        <p14:creationId xmlns="" xmlns:p14="http://schemas.microsoft.com/office/powerpoint/2010/main" val="385308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next module is OCLC Service Configuration, or Service Config for short.</a:t>
            </a:r>
          </a:p>
          <a:p>
            <a:endParaRPr lang="en-US" sz="1600" dirty="0" smtClean="0"/>
          </a:p>
          <a:p>
            <a:r>
              <a:rPr lang="en-US" sz="1600" dirty="0" smtClean="0"/>
              <a:t>Service Config will completely replace the Admin Module, and it will be the place where you manage the advanced features for WorldShare ILL, as well as any customizations or preferences you’d like to make for your service. Any Constant Data, Custom Holdings groups and paths, Direct Request profiles, etc you’d like to set up for WorldShare ILL will all be managed from Service Config from here on out.</a:t>
            </a:r>
          </a:p>
          <a:p>
            <a:endParaRPr lang="en-US" sz="1600" dirty="0" smtClean="0"/>
          </a:p>
          <a:p>
            <a:r>
              <a:rPr lang="en-US" sz="1600" dirty="0" smtClean="0"/>
              <a:t>Any previously created Constant Data and Custom Holdings will be migrated over and waiting for you in Service Config- you will not have to re-create any Constant Data or Custom Holdings.</a:t>
            </a:r>
          </a:p>
        </p:txBody>
      </p:sp>
      <p:sp>
        <p:nvSpPr>
          <p:cNvPr id="4" name="Slide Number Placeholder 3"/>
          <p:cNvSpPr>
            <a:spLocks noGrp="1"/>
          </p:cNvSpPr>
          <p:nvPr>
            <p:ph type="sldNum" sz="quarter" idx="10"/>
          </p:nvPr>
        </p:nvSpPr>
        <p:spPr/>
        <p:txBody>
          <a:bodyPr/>
          <a:lstStyle/>
          <a:p>
            <a:fld id="{AE921901-2D7D-404F-83CF-0310337D82A5}" type="slidenum">
              <a:rPr lang="en-US" smtClean="0"/>
              <a:pPr/>
              <a:t>28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And one last reminder- </a:t>
            </a:r>
            <a:r>
              <a:rPr lang="en-US" sz="1600" dirty="0" smtClean="0">
                <a:latin typeface="Arial"/>
                <a:cs typeface="Arial"/>
              </a:rPr>
              <a:t>If you don’t have Constant Data established for your library, or just want to edit/maintain existing records, you’ll want to go to the Service Config module to set it up.</a:t>
            </a:r>
          </a:p>
          <a:p>
            <a:endParaRPr lang="en-US" sz="1600" dirty="0" smtClean="0">
              <a:latin typeface="Arial"/>
              <a:cs typeface="Arial"/>
            </a:endParaRPr>
          </a:p>
          <a:p>
            <a:r>
              <a:rPr lang="en-US" sz="1600" dirty="0" smtClean="0">
                <a:latin typeface="Arial"/>
                <a:cs typeface="Arial"/>
              </a:rPr>
              <a:t> Find the link for Service Config on the ILL Home Screen, click on it, and a new window or tab will open up in your browser. You will be automatically logged in to Service Config.</a:t>
            </a:r>
            <a:endParaRPr lang="en-US" sz="1600"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89" indent="-228689" defTabSz="448044">
              <a:lnSpc>
                <a:spcPct val="110000"/>
              </a:lnSpc>
              <a:spcBef>
                <a:spcPts val="882"/>
              </a:spcBef>
              <a:defRPr/>
            </a:pPr>
            <a:r>
              <a:rPr lang="en-US" b="0" dirty="0" smtClean="0">
                <a:solidFill>
                  <a:schemeClr val="tx1"/>
                </a:solidFill>
                <a:latin typeface="Arial"/>
                <a:cs typeface="Arial"/>
              </a:rPr>
              <a:t>Once inside, click WorldShare ILL from left menu, then click Borrower Data. </a:t>
            </a:r>
          </a:p>
          <a:p>
            <a:pPr marL="228689" indent="-228689" defTabSz="448044">
              <a:lnSpc>
                <a:spcPct val="110000"/>
              </a:lnSpc>
              <a:spcBef>
                <a:spcPts val="882"/>
              </a:spcBef>
              <a:defRPr/>
            </a:pPr>
            <a:endParaRPr lang="en-US" b="0" dirty="0" smtClean="0">
              <a:solidFill>
                <a:schemeClr val="tx1"/>
              </a:solidFill>
              <a:latin typeface="Arial"/>
              <a:cs typeface="Arial"/>
            </a:endParaRPr>
          </a:p>
          <a:p>
            <a:pPr marL="228689" indent="-228689" defTabSz="448044">
              <a:lnSpc>
                <a:spcPct val="110000"/>
              </a:lnSpc>
              <a:spcBef>
                <a:spcPts val="882"/>
              </a:spcBef>
              <a:defRPr/>
            </a:pPr>
            <a:r>
              <a:rPr lang="en-US" b="0" dirty="0" smtClean="0">
                <a:solidFill>
                  <a:schemeClr val="tx1"/>
                </a:solidFill>
                <a:latin typeface="Arial"/>
                <a:cs typeface="Arial"/>
              </a:rPr>
              <a:t>Simply fill out form with your address and contact information, as well as preferences for ordering items (IFM, electronic delivery options, etc).</a:t>
            </a:r>
          </a:p>
          <a:p>
            <a:pPr marL="228689" indent="-228689" defTabSz="448044">
              <a:lnSpc>
                <a:spcPct val="110000"/>
              </a:lnSpc>
              <a:spcBef>
                <a:spcPts val="882"/>
              </a:spcBef>
              <a:defRPr/>
            </a:pPr>
            <a:endParaRPr lang="en-US" b="0" dirty="0" smtClean="0">
              <a:solidFill>
                <a:schemeClr val="tx1"/>
              </a:solidFill>
              <a:latin typeface="Arial"/>
              <a:cs typeface="Arial"/>
            </a:endParaRPr>
          </a:p>
          <a:p>
            <a:pPr marL="228689" indent="-228689" defTabSz="448044">
              <a:lnSpc>
                <a:spcPct val="110000"/>
              </a:lnSpc>
              <a:spcBef>
                <a:spcPts val="882"/>
              </a:spcBef>
              <a:defRPr/>
            </a:pPr>
            <a:r>
              <a:rPr lang="en-US" b="0" dirty="0" smtClean="0">
                <a:solidFill>
                  <a:schemeClr val="tx1"/>
                </a:solidFill>
                <a:latin typeface="Arial"/>
                <a:cs typeface="Arial"/>
              </a:rPr>
              <a:t>[</a:t>
            </a:r>
            <a:r>
              <a:rPr lang="en-US" b="0" i="1" dirty="0" smtClean="0">
                <a:solidFill>
                  <a:schemeClr val="tx1"/>
                </a:solidFill>
                <a:latin typeface="Arial"/>
                <a:cs typeface="Arial"/>
              </a:rPr>
              <a:t>Share</a:t>
            </a:r>
            <a:r>
              <a:rPr lang="en-US" b="0" i="1" baseline="0" dirty="0" smtClean="0">
                <a:solidFill>
                  <a:schemeClr val="tx1"/>
                </a:solidFill>
                <a:latin typeface="Arial"/>
                <a:cs typeface="Arial"/>
              </a:rPr>
              <a:t> screen in WebEx, and s</a:t>
            </a:r>
            <a:r>
              <a:rPr lang="en-US" b="0" i="1" dirty="0" smtClean="0">
                <a:solidFill>
                  <a:schemeClr val="tx1"/>
                </a:solidFill>
                <a:latin typeface="Arial"/>
                <a:cs typeface="Arial"/>
              </a:rPr>
              <a:t>witch</a:t>
            </a:r>
            <a:r>
              <a:rPr lang="en-US" b="0" i="1" baseline="0" dirty="0" smtClean="0">
                <a:solidFill>
                  <a:schemeClr val="tx1"/>
                </a:solidFill>
                <a:latin typeface="Arial"/>
                <a:cs typeface="Arial"/>
              </a:rPr>
              <a:t> over to  browser window. Click on Service Config link from ILL Home Screen. Click WorldShare ILL on left, then Borrower Data. Briefly scroll through form to show different sections, and note how these sections correspond to workform that is submitted for requests. When done demonstrating, come back to Presentation slides]</a:t>
            </a:r>
          </a:p>
          <a:p>
            <a:pPr marL="228689" indent="-228689" defTabSz="448044">
              <a:lnSpc>
                <a:spcPct val="110000"/>
              </a:lnSpc>
              <a:spcBef>
                <a:spcPts val="882"/>
              </a:spcBef>
              <a:defRPr/>
            </a:pPr>
            <a:endParaRPr lang="en-US" b="0" i="1" baseline="0" dirty="0" smtClean="0">
              <a:solidFill>
                <a:schemeClr val="tx1"/>
              </a:solidFill>
              <a:latin typeface="Arial"/>
              <a:cs typeface="Arial"/>
            </a:endParaRPr>
          </a:p>
          <a:p>
            <a:pPr marL="228689" indent="-228689" defTabSz="448044">
              <a:lnSpc>
                <a:spcPct val="110000"/>
              </a:lnSpc>
              <a:spcBef>
                <a:spcPts val="882"/>
              </a:spcBef>
              <a:defRPr/>
            </a:pPr>
            <a:endParaRPr lang="en-US" b="0" dirty="0" smtClean="0">
              <a:solidFill>
                <a:schemeClr val="tx1"/>
              </a:solidFill>
              <a:latin typeface="Arial"/>
              <a:cs typeface="Arial"/>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87" indent="-228687" defTabSz="448040">
              <a:lnSpc>
                <a:spcPct val="110000"/>
              </a:lnSpc>
              <a:spcBef>
                <a:spcPts val="882"/>
              </a:spcBef>
              <a:defRPr/>
            </a:pPr>
            <a:r>
              <a:rPr lang="en-US" sz="1600" dirty="0" smtClean="0">
                <a:latin typeface="Arial"/>
                <a:cs typeface="Arial"/>
              </a:rPr>
              <a:t>Once inside, click WorldShare ILL from left menu, then click Lender Data. </a:t>
            </a:r>
          </a:p>
          <a:p>
            <a:pPr marL="228687" indent="-228687" defTabSz="448040">
              <a:lnSpc>
                <a:spcPct val="110000"/>
              </a:lnSpc>
              <a:spcBef>
                <a:spcPts val="882"/>
              </a:spcBef>
              <a:defRPr/>
            </a:pPr>
            <a:endParaRPr lang="en-US" sz="1600" dirty="0" smtClean="0">
              <a:latin typeface="Arial"/>
              <a:cs typeface="Arial"/>
            </a:endParaRPr>
          </a:p>
          <a:p>
            <a:pPr marL="228687" indent="-228687" defTabSz="448040">
              <a:lnSpc>
                <a:spcPct val="110000"/>
              </a:lnSpc>
              <a:spcBef>
                <a:spcPts val="882"/>
              </a:spcBef>
              <a:defRPr/>
            </a:pPr>
            <a:r>
              <a:rPr lang="en-US" sz="1600" dirty="0" smtClean="0">
                <a:latin typeface="Arial"/>
                <a:cs typeface="Arial"/>
              </a:rPr>
              <a:t>Simply fill out form with your address and contact information.</a:t>
            </a:r>
          </a:p>
          <a:p>
            <a:pPr marL="228687" indent="-228687" defTabSz="448040">
              <a:lnSpc>
                <a:spcPct val="110000"/>
              </a:lnSpc>
              <a:spcBef>
                <a:spcPts val="882"/>
              </a:spcBef>
              <a:defRPr/>
            </a:pPr>
            <a:endParaRPr lang="en-US" sz="1600" dirty="0" smtClean="0">
              <a:latin typeface="Arial"/>
              <a:cs typeface="Arial"/>
            </a:endParaRPr>
          </a:p>
          <a:p>
            <a:pPr marL="228687" indent="-228687" defTabSz="448040">
              <a:lnSpc>
                <a:spcPct val="110000"/>
              </a:lnSpc>
              <a:spcBef>
                <a:spcPts val="882"/>
              </a:spcBef>
              <a:defRPr/>
            </a:pPr>
            <a:r>
              <a:rPr lang="en-US" sz="1600" dirty="0" smtClean="0">
                <a:latin typeface="Arial"/>
                <a:cs typeface="Arial"/>
              </a:rPr>
              <a:t>[</a:t>
            </a:r>
            <a:r>
              <a:rPr lang="en-US" sz="1600" i="1" dirty="0" smtClean="0">
                <a:latin typeface="Arial"/>
                <a:cs typeface="Arial"/>
              </a:rPr>
              <a:t>Share screen in WebEx, and switch over to  browser window. Click on Service Config link from ILL Home Screen. Click WorldShare ILL on left, then Lender Data. Briefly scroll through form to show different sections, and note how these sections correspond to request form. When done demonstrating, come back to Presentation slides]</a:t>
            </a:r>
          </a:p>
          <a:p>
            <a:pPr marL="228687" indent="-228687" defTabSz="448040">
              <a:lnSpc>
                <a:spcPct val="110000"/>
              </a:lnSpc>
              <a:spcBef>
                <a:spcPts val="882"/>
              </a:spcBef>
              <a:defRPr/>
            </a:pPr>
            <a:endParaRPr lang="en-US" sz="1600" i="1" dirty="0" smtClean="0">
              <a:latin typeface="Arial"/>
              <a:cs typeface="Arial"/>
            </a:endParaRPr>
          </a:p>
          <a:p>
            <a:pPr marL="228687" indent="-228687" defTabSz="448040">
              <a:lnSpc>
                <a:spcPct val="110000"/>
              </a:lnSpc>
              <a:spcBef>
                <a:spcPts val="882"/>
              </a:spcBef>
              <a:defRPr/>
            </a:pPr>
            <a:endParaRPr lang="en-US" b="0" dirty="0" smtClean="0">
              <a:solidFill>
                <a:schemeClr val="tx1"/>
              </a:solidFill>
              <a:latin typeface="Arial"/>
              <a:cs typeface="Arial"/>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And there are no big changes with the ILL Policies Directory at this time. </a:t>
            </a:r>
          </a:p>
          <a:p>
            <a:endParaRPr lang="en-US" sz="1600" dirty="0" smtClean="0"/>
          </a:p>
          <a:p>
            <a:r>
              <a:rPr lang="en-US" sz="1600" dirty="0" smtClean="0"/>
              <a:t>You will be able to access the Policies Directory from various links in the WorldShare ILL interface.</a:t>
            </a:r>
          </a:p>
          <a:p>
            <a:endParaRPr lang="en-US" sz="1600" dirty="0" smtClean="0"/>
          </a:p>
          <a:p>
            <a:r>
              <a:rPr lang="en-US" sz="1600" dirty="0" smtClean="0"/>
              <a:t>If you’re a lender, you’ll want to make sure your own Profile on the ILL Policies Directory is up to date. Remember, the Policies Directory is where potential borrowers will come to get information about borrowing ILL items from you, so you want to make sure you’ve got accurate info for them to see.</a:t>
            </a:r>
          </a:p>
          <a:p>
            <a:endParaRPr lang="en-US" sz="1600" i="1"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32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Another module associated with WorldShare ILL is the OCLC Statistics Portal.</a:t>
            </a:r>
          </a:p>
          <a:p>
            <a:endParaRPr lang="en-US" sz="1600" dirty="0" smtClean="0"/>
          </a:p>
          <a:p>
            <a:r>
              <a:rPr lang="en-US" sz="1600" dirty="0" smtClean="0"/>
              <a:t>The Stats Portal has its own web address- www-dot-stats-dot-oclc-dot-org. </a:t>
            </a:r>
          </a:p>
          <a:p>
            <a:endParaRPr lang="en-US" sz="1600" dirty="0" smtClean="0"/>
          </a:p>
          <a:p>
            <a:r>
              <a:rPr lang="en-US" sz="1600" dirty="0" smtClean="0"/>
              <a:t>There is also a link to the Stats Portal from the WorldShare ILL home screen…</a:t>
            </a:r>
          </a:p>
          <a:p>
            <a:endParaRPr lang="en-US" sz="1600"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…but, for the time being, you’ll still need your 9-digit Authorization number and Password from the current system, WorldCat Resource Sharing, to log in to the Stats Portal. </a:t>
            </a:r>
          </a:p>
          <a:p>
            <a:endParaRPr lang="en-US" sz="1600" dirty="0" smtClean="0"/>
          </a:p>
          <a:p>
            <a:r>
              <a:rPr lang="en-US" sz="1600" dirty="0" smtClean="0"/>
              <a:t>So don’t get rid of your current 9-digit Authorization number and Password just yet.</a:t>
            </a:r>
          </a:p>
          <a:p>
            <a:endParaRPr lang="en-US" sz="1600" dirty="0" smtClean="0"/>
          </a:p>
          <a:p>
            <a:endParaRPr lang="en-US" sz="1600" i="1"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dirty="0" smtClean="0"/>
              <a:t>There is extensive list of video tutorials and recordings of webinars all on WorldShare ILL at the website listed here. </a:t>
            </a:r>
          </a:p>
          <a:p>
            <a:endParaRPr lang="en-US" sz="1600" dirty="0" smtClean="0"/>
          </a:p>
          <a:p>
            <a:r>
              <a:rPr lang="en-US" sz="1600" dirty="0" smtClean="0"/>
              <a:t>Let’s do a quick exercise-</a:t>
            </a:r>
          </a:p>
          <a:p>
            <a:endParaRPr lang="en-US" sz="1600" dirty="0" smtClean="0"/>
          </a:p>
          <a:p>
            <a:pPr defTabSz="896080">
              <a:defRPr/>
            </a:pPr>
            <a:r>
              <a:rPr lang="en-US" sz="1600" dirty="0" smtClean="0"/>
              <a:t>I’m going put the link for this website into the chat window now [</a:t>
            </a:r>
            <a:r>
              <a:rPr lang="en-US" sz="1600" i="1" dirty="0" smtClean="0"/>
              <a:t>copy this link and paste it into chat window: http://www.oclc.org/support/worldwide/en_us/training/portfolios/resource-sharing/worldshare-ill.html   </a:t>
            </a:r>
          </a:p>
          <a:p>
            <a:pPr defTabSz="896080">
              <a:defRPr/>
            </a:pPr>
            <a:endParaRPr lang="en-US" sz="1600" i="1" dirty="0" smtClean="0"/>
          </a:p>
          <a:p>
            <a:pPr defTabSz="896080">
              <a:defRPr/>
            </a:pPr>
            <a:r>
              <a:rPr lang="en-US" sz="1600" dirty="0" smtClean="0"/>
              <a:t>I’d like all of you to click on this link, so that it opens up the training page in your browser.</a:t>
            </a:r>
          </a:p>
          <a:p>
            <a:pPr defTabSz="896080">
              <a:defRPr/>
            </a:pPr>
            <a:endParaRPr lang="en-US" sz="1600" dirty="0" smtClean="0"/>
          </a:p>
          <a:p>
            <a:pPr defTabSz="896080">
              <a:defRPr/>
            </a:pPr>
            <a:r>
              <a:rPr lang="en-US" sz="1600" dirty="0" smtClean="0"/>
              <a:t>Once you’re looking at the documentation page, I want you to find the link for the tutorial with the title “Create Your New WorldShare ILL Account.” When you simply find the tutorial named “</a:t>
            </a:r>
            <a:r>
              <a:rPr lang="en-US" sz="1600" b="1" dirty="0" smtClean="0"/>
              <a:t>Manage and Create User Names in WorldShare ILL</a:t>
            </a:r>
            <a:r>
              <a:rPr lang="en-US" sz="1600" dirty="0" smtClean="0"/>
              <a:t>” on that documentation page, come back to the WebEx page, and in the Participants list give me a green check mark to let me know you were able to locate that tutorial on the documentation site.</a:t>
            </a:r>
          </a:p>
          <a:p>
            <a:pPr defTabSz="896080">
              <a:defRPr/>
            </a:pPr>
            <a:endParaRPr lang="en-US" sz="1600" dirty="0" smtClean="0"/>
          </a:p>
          <a:p>
            <a:pPr defTabSz="896080">
              <a:defRPr/>
            </a:pPr>
            <a:endParaRPr lang="en-US" sz="1600" dirty="0" smtClean="0"/>
          </a:p>
          <a:p>
            <a:pPr defTabSz="896080">
              <a:defRPr/>
            </a:pPr>
            <a:endParaRPr lang="en-US" sz="1600"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080">
              <a:defRPr/>
            </a:pPr>
            <a:r>
              <a:rPr lang="en-US" sz="1600" dirty="0" smtClean="0"/>
              <a:t>Review the documentation site for resources related to WSILL.</a:t>
            </a:r>
            <a:endParaRPr lang="en-US" sz="1600"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36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let’s get ready to do some exercises with WorldShare ILL.</a:t>
            </a:r>
          </a:p>
          <a:p>
            <a:endParaRPr lang="en-US" dirty="0" smtClean="0"/>
          </a:p>
          <a:p>
            <a:r>
              <a:rPr lang="en-US" dirty="0" smtClean="0"/>
              <a:t>For our exercises,</a:t>
            </a:r>
            <a:r>
              <a:rPr lang="en-US" baseline="0" dirty="0" smtClean="0"/>
              <a:t> the scenario we will be working from is we will be submitting requests on behalf of our patrons. So these will be staff initiated, staff mediated requests in the WorldShare ILL interface.</a:t>
            </a:r>
          </a:p>
          <a:p>
            <a:endParaRPr lang="en-US" baseline="0" dirty="0" smtClean="0"/>
          </a:p>
          <a:p>
            <a:r>
              <a:rPr lang="en-US" baseline="0" dirty="0" smtClean="0"/>
              <a:t>[</a:t>
            </a:r>
            <a:r>
              <a:rPr lang="en-US" i="1" baseline="0" dirty="0" smtClean="0"/>
              <a:t>CLICK TO NEXT SLIDE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WorldCat</a:t>
            </a:r>
            <a:r>
              <a:rPr lang="en-US" baseline="0" dirty="0" smtClean="0"/>
              <a:t> Resource Sharing debuted in 2005. WorldShare ILL launched in 2012 with completion of migration planned by December 2013. </a:t>
            </a:r>
          </a:p>
          <a:p>
            <a:endParaRPr lang="en-US" baseline="0" dirty="0" smtClean="0"/>
          </a:p>
          <a:p>
            <a:pPr defTabSz="457140">
              <a:defRPr/>
            </a:pPr>
            <a:r>
              <a:rPr lang="en-US" dirty="0" smtClean="0"/>
              <a:t>WorldShare ILL</a:t>
            </a:r>
            <a:r>
              <a:rPr lang="en-US" baseline="0" dirty="0" smtClean="0"/>
              <a:t> is the updated version of OCLC’s ILL service. It is built on a new software platform- so the interface will look new and different. But this new platform also means OCLC can continue to enhance and improve the service with new features and functionality- something we could not do on the current ILL service, WorldCat Resource Sharing.</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steps of the Borrowing Workflow.</a:t>
            </a:r>
            <a:r>
              <a:rPr lang="en-US" baseline="0" dirty="0" smtClean="0"/>
              <a:t> They are nearly identical for both a copy request and a loan request.</a:t>
            </a:r>
            <a:endParaRPr lang="en-US" dirty="0" smtClean="0"/>
          </a:p>
          <a:p>
            <a:endParaRPr lang="en-US" dirty="0" smtClean="0"/>
          </a:p>
          <a:p>
            <a:r>
              <a:rPr lang="en-US" dirty="0" smtClean="0"/>
              <a:t>Steps are demonstrated in the Borrowing class.</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we have requests in the system, we’ll need to manage them. This list contains the most commonly used actions when managing requests in WorldShare ILL as a Borrower.</a:t>
            </a:r>
          </a:p>
          <a:p>
            <a:endParaRPr lang="en-US" dirty="0" smtClean="0"/>
          </a:p>
          <a:p>
            <a:r>
              <a:rPr lang="en-US" dirty="0" smtClean="0"/>
              <a:t>This</a:t>
            </a:r>
            <a:r>
              <a:rPr lang="en-US" baseline="0" dirty="0" smtClean="0"/>
              <a:t> is demonstrated in the Borrowing class.</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Once we have requests in the system, we’ll need to manage them. This list contains the most commonly used actions when managing requests in WorldShare ILL as a Lender.</a:t>
            </a:r>
          </a:p>
          <a:p>
            <a:endParaRPr lang="en-US" sz="1600" dirty="0" smtClean="0"/>
          </a:p>
          <a:p>
            <a:r>
              <a:rPr lang="en-US" sz="1600" dirty="0" smtClean="0"/>
              <a:t>In the Lending class we demonstrate how to do each one of these actions</a:t>
            </a:r>
            <a:endParaRPr lang="en-US" sz="1600"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1900" dirty="0"/>
          </a:p>
        </p:txBody>
      </p:sp>
      <p:sp>
        <p:nvSpPr>
          <p:cNvPr id="4" name="Slide Number Placeholder 3"/>
          <p:cNvSpPr>
            <a:spLocks noGrp="1"/>
          </p:cNvSpPr>
          <p:nvPr>
            <p:ph type="sldNum" sz="quarter" idx="10"/>
          </p:nvPr>
        </p:nvSpPr>
        <p:spPr/>
        <p:txBody>
          <a:bodyPr/>
          <a:lstStyle/>
          <a:p>
            <a:pPr>
              <a:defRPr/>
            </a:pPr>
            <a:fld id="{A7BB9D42-60D8-4FEB-9FA6-DC5A09981230}" type="slidenum">
              <a:rPr lang="en-US" smtClean="0">
                <a:solidFill>
                  <a:prstClr val="black"/>
                </a:solidFill>
              </a:rPr>
              <a:pPr>
                <a:defRPr/>
              </a:pPr>
              <a:t>42</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43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if I use ILLiad</a:t>
            </a:r>
          </a:p>
          <a:p>
            <a:pPr lvl="1"/>
            <a:r>
              <a:rPr lang="en-GB" dirty="0" smtClean="0"/>
              <a:t>ILLiad users do not have to use the WSILL service unless they want to.</a:t>
            </a:r>
          </a:p>
          <a:p>
            <a:pPr lvl="1"/>
            <a:r>
              <a:rPr lang="en-US" dirty="0" smtClean="0"/>
              <a:t>The next version of ILLiad (8.4) will start to incorporate new WorldShare ILL features.</a:t>
            </a:r>
          </a:p>
          <a:p>
            <a:pPr lvl="1"/>
            <a:r>
              <a:rPr lang="en-US" dirty="0" smtClean="0"/>
              <a:t>If ILLiad users want to view WorldShare ILL  they can set up an account starting this summer.</a:t>
            </a:r>
            <a:endParaRPr lang="en-GB" dirty="0" smtClean="0"/>
          </a:p>
          <a:p>
            <a:r>
              <a:rPr lang="en-GB" dirty="0" smtClean="0"/>
              <a:t>What if I use Clio?</a:t>
            </a:r>
          </a:p>
          <a:p>
            <a:pPr lvl="1"/>
            <a:r>
              <a:rPr lang="en-GB" dirty="0" smtClean="0"/>
              <a:t>OCLC will be switching off older versions of the web services that connect Clio to OCLC on 30 June 2013 </a:t>
            </a:r>
          </a:p>
          <a:p>
            <a:pPr lvl="1"/>
            <a:r>
              <a:rPr lang="en-GB" dirty="0" smtClean="0"/>
              <a:t>Libraries should be running at least Clio version 6.0 by the end of June 2013</a:t>
            </a:r>
          </a:p>
          <a:p>
            <a:endParaRPr lang="en-US" dirty="0"/>
          </a:p>
        </p:txBody>
      </p:sp>
      <p:sp>
        <p:nvSpPr>
          <p:cNvPr id="4" name="Slide Number Placeholder 3"/>
          <p:cNvSpPr>
            <a:spLocks noGrp="1"/>
          </p:cNvSpPr>
          <p:nvPr>
            <p:ph type="sldNum" sz="quarter" idx="10"/>
          </p:nvPr>
        </p:nvSpPr>
        <p:spPr/>
        <p:txBody>
          <a:bodyPr/>
          <a:lstStyle/>
          <a:p>
            <a:fld id="{C703D0D9-79C2-E74A-AFC2-A31843F06810}" type="slidenum">
              <a:rPr lang="en-US" smtClean="0"/>
              <a:pPr/>
              <a:t>4</a:t>
            </a:fld>
            <a:endParaRPr lang="en-US"/>
          </a:p>
        </p:txBody>
      </p:sp>
    </p:spTree>
    <p:extLst>
      <p:ext uri="{BB962C8B-B14F-4D97-AF65-F5344CB8AC3E}">
        <p14:creationId xmlns="" xmlns:p14="http://schemas.microsoft.com/office/powerpoint/2010/main" val="71481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if I subscribe to OCLC through a group?</a:t>
            </a:r>
          </a:p>
          <a:p>
            <a:pPr lvl="1"/>
            <a:r>
              <a:rPr lang="en-GB" dirty="0" smtClean="0"/>
              <a:t>We are talking with your group administrators to arrange training for the group</a:t>
            </a:r>
          </a:p>
          <a:p>
            <a:pPr lvl="1"/>
            <a:r>
              <a:rPr lang="en-GB" dirty="0" smtClean="0"/>
              <a:t>You may migrate on your own if you wish</a:t>
            </a:r>
          </a:p>
          <a:p>
            <a:r>
              <a:rPr lang="en-GB" dirty="0" smtClean="0"/>
              <a:t>What if I work on behalf of others?</a:t>
            </a:r>
          </a:p>
          <a:p>
            <a:pPr lvl="1"/>
            <a:r>
              <a:rPr lang="en-GB" dirty="0" smtClean="0"/>
              <a:t>Those who use WCRS to place requests on behalf of other libraries should not migrate until the second half of 2013</a:t>
            </a:r>
          </a:p>
          <a:p>
            <a:pPr lvl="1"/>
            <a:r>
              <a:rPr lang="en-GB" dirty="0" smtClean="0"/>
              <a:t>If you work this way, and have not been involved in any conversations with OCLC to date </a:t>
            </a:r>
          </a:p>
          <a:p>
            <a:pPr lvl="2"/>
            <a:r>
              <a:rPr lang="en-GB" dirty="0" smtClean="0"/>
              <a:t>please contact Christa </a:t>
            </a:r>
            <a:r>
              <a:rPr lang="en-GB" dirty="0" err="1" smtClean="0"/>
              <a:t>Starck</a:t>
            </a:r>
            <a:r>
              <a:rPr lang="en-GB" dirty="0" smtClean="0"/>
              <a:t> </a:t>
            </a:r>
            <a:r>
              <a:rPr lang="en-GB" dirty="0" smtClean="0">
                <a:hlinkClick r:id="rId3"/>
              </a:rPr>
              <a:t>starckc@oclc.org</a:t>
            </a:r>
            <a:r>
              <a:rPr lang="en-GB" dirty="0" smtClean="0"/>
              <a:t> </a:t>
            </a:r>
          </a:p>
          <a:p>
            <a:endParaRPr lang="en-US" dirty="0"/>
          </a:p>
        </p:txBody>
      </p:sp>
      <p:sp>
        <p:nvSpPr>
          <p:cNvPr id="4" name="Slide Number Placeholder 3"/>
          <p:cNvSpPr>
            <a:spLocks noGrp="1"/>
          </p:cNvSpPr>
          <p:nvPr>
            <p:ph type="sldNum" sz="quarter" idx="10"/>
          </p:nvPr>
        </p:nvSpPr>
        <p:spPr/>
        <p:txBody>
          <a:bodyPr/>
          <a:lstStyle/>
          <a:p>
            <a:fld id="{C703D0D9-79C2-E74A-AFC2-A31843F06810}" type="slidenum">
              <a:rPr lang="en-US" smtClean="0"/>
              <a:pPr/>
              <a:t>5</a:t>
            </a:fld>
            <a:endParaRPr lang="en-US"/>
          </a:p>
        </p:txBody>
      </p:sp>
    </p:spTree>
    <p:extLst>
      <p:ext uri="{BB962C8B-B14F-4D97-AF65-F5344CB8AC3E}">
        <p14:creationId xmlns="" xmlns:p14="http://schemas.microsoft.com/office/powerpoint/2010/main" val="297551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07765">
              <a:defRPr/>
            </a:pPr>
            <a:r>
              <a:rPr lang="en-US" dirty="0" smtClean="0"/>
              <a:t>When using WorldShare ILL, it is recommended you use one of the Web browsers we have listed on the screen- Mozilla Firefox, Google Chrome, and either version 8 or 9 of Windows Internet Explorer. (</a:t>
            </a:r>
            <a:r>
              <a:rPr lang="en-US" i="1" dirty="0" smtClean="0"/>
              <a:t>Supported versions are Chrome </a:t>
            </a:r>
            <a:r>
              <a:rPr lang="en-US" i="1" dirty="0" smtClean="0">
                <a:solidFill>
                  <a:schemeClr val="bg1"/>
                </a:solidFill>
              </a:rPr>
              <a:t>27.0.1453.94 m</a:t>
            </a:r>
            <a:r>
              <a:rPr lang="en-US" i="1" dirty="0" smtClean="0"/>
              <a:t>; Firefox 21.0; IE 8 &amp; IE 9</a:t>
            </a:r>
            <a:r>
              <a:rPr lang="en-US" dirty="0" smtClean="0"/>
              <a:t>).</a:t>
            </a:r>
          </a:p>
          <a:p>
            <a:endParaRPr lang="en-US" dirty="0" smtClean="0"/>
          </a:p>
          <a:p>
            <a:r>
              <a:rPr lang="en-US" dirty="0" smtClean="0"/>
              <a:t>These browsers are recommended because “WorldShare ILL has been developed to function best when used with specific browsers that provide the infrastructure and technology required to support the state-of-the-art functionality included in the service.” </a:t>
            </a:r>
          </a:p>
          <a:p>
            <a:endParaRPr lang="en-US" dirty="0" smtClean="0"/>
          </a:p>
          <a:p>
            <a:r>
              <a:rPr lang="en-US" dirty="0" smtClean="0"/>
              <a:t>If you’re not sure what browser you’re using at your library, the link we have on the screen can help you figure it out. </a:t>
            </a:r>
          </a:p>
          <a:p>
            <a:endParaRPr lang="en-US" dirty="0" smtClean="0"/>
          </a:p>
          <a:p>
            <a:r>
              <a:rPr lang="en-US" dirty="0" smtClean="0"/>
              <a:t>We’ll post this link in the chat window, and if you click on it from the chat window, it will tell you which browser you’re using and which version of it. </a:t>
            </a:r>
          </a:p>
          <a:p>
            <a:endParaRPr lang="en-US" dirty="0" smtClean="0"/>
          </a:p>
          <a:p>
            <a:pPr defTabSz="461739">
              <a:defRPr/>
            </a:pPr>
            <a:r>
              <a:rPr lang="en-US" i="1" dirty="0" smtClean="0"/>
              <a:t>Paste this link into chat window: http://www.thismachine.info/</a:t>
            </a:r>
          </a:p>
          <a:p>
            <a:pPr defTabSz="461739">
              <a:defRPr/>
            </a:pPr>
            <a:endParaRPr lang="en-US" i="1" dirty="0" smtClean="0"/>
          </a:p>
          <a:p>
            <a:pPr defTabSz="461739">
              <a:defRPr/>
            </a:pPr>
            <a:r>
              <a:rPr lang="en-US" i="1" dirty="0" smtClean="0"/>
              <a:t>Notes for trainer only:</a:t>
            </a:r>
          </a:p>
          <a:p>
            <a:pPr defTabSz="461739">
              <a:defRPr/>
            </a:pPr>
            <a:r>
              <a:rPr lang="en-US" i="1" dirty="0" smtClean="0"/>
              <a:t>Ask the audience for any questions, but try not to linger on this point too long. If a library  has an earlier version of IE, ask if they can install Chrome or Firefox. If a library absolutely cannot use any of these browsers, they will not be able to use WorldShare ILL. Refer folks to  OCLC Customer Support as needed.</a:t>
            </a:r>
          </a:p>
          <a:p>
            <a:endParaRPr lang="en-US" dirty="0" smtClean="0"/>
          </a:p>
          <a:p>
            <a:endParaRPr lang="en-US" dirty="0" smtClean="0"/>
          </a:p>
          <a:p>
            <a:endParaRPr lang="en-US" dirty="0" smtClean="0"/>
          </a:p>
          <a:p>
            <a:r>
              <a:rPr lang="en-US" i="1" dirty="0" smtClean="0"/>
              <a:t>Paste FAQ page </a:t>
            </a:r>
            <a:r>
              <a:rPr lang="en-US" i="1" dirty="0" err="1" smtClean="0"/>
              <a:t>url</a:t>
            </a:r>
            <a:r>
              <a:rPr lang="en-US" i="1" dirty="0" smtClean="0"/>
              <a:t> into chat window - http://oc.lc/uWxTGU  or http://www.oclc.org/en-US/migrate-worldshare-ill/questions.html</a:t>
            </a:r>
          </a:p>
          <a:p>
            <a:pPr defTabSz="461739">
              <a:defRPr/>
            </a:pPr>
            <a:endParaRPr lang="en-US" i="1" dirty="0" smtClean="0"/>
          </a:p>
          <a:p>
            <a:pPr defTabSz="461739">
              <a:defRPr/>
            </a:pPr>
            <a:r>
              <a:rPr lang="en-US" dirty="0" smtClean="0"/>
              <a:t>[</a:t>
            </a:r>
            <a:r>
              <a:rPr lang="en-US" i="1" dirty="0" smtClean="0"/>
              <a:t>CLICK TO NEXT SLIDE</a:t>
            </a:r>
            <a:r>
              <a:rPr lang="en-US" dirty="0" smtClean="0"/>
              <a:t>]</a:t>
            </a:r>
          </a:p>
          <a:p>
            <a:pPr defTabSz="461739">
              <a:defRPr/>
            </a:pPr>
            <a:endParaRPr lang="en-US" dirty="0" smtClean="0"/>
          </a:p>
          <a:p>
            <a:pPr defTabSz="461739">
              <a:defRPr/>
            </a:pPr>
            <a:r>
              <a:rPr lang="en-US" i="1" dirty="0" smtClean="0"/>
              <a:t>~0:70</a:t>
            </a:r>
            <a:endParaRPr lang="en-US" dirty="0"/>
          </a:p>
        </p:txBody>
      </p:sp>
      <p:sp>
        <p:nvSpPr>
          <p:cNvPr id="4" name="Slide Number Placeholder 3"/>
          <p:cNvSpPr>
            <a:spLocks noGrp="1"/>
          </p:cNvSpPr>
          <p:nvPr>
            <p:ph type="sldNum" sz="quarter" idx="10"/>
          </p:nvPr>
        </p:nvSpPr>
        <p:spPr/>
        <p:txBody>
          <a:bodyPr/>
          <a:lstStyle/>
          <a:p>
            <a:fld id="{C703D0D9-79C2-E74A-AFC2-A31843F06810}"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“Setup and management of OCLC Services accounts for access to WorldShare® Interlibrary Loan” presentation.</a:t>
            </a:r>
            <a:endParaRPr lang="en-US" dirty="0"/>
          </a:p>
        </p:txBody>
      </p:sp>
      <p:sp>
        <p:nvSpPr>
          <p:cNvPr id="4" name="Slide Number Placeholder 3"/>
          <p:cNvSpPr>
            <a:spLocks noGrp="1"/>
          </p:cNvSpPr>
          <p:nvPr>
            <p:ph type="sldNum" sz="quarter" idx="10"/>
          </p:nvPr>
        </p:nvSpPr>
        <p:spPr/>
        <p:txBody>
          <a:bodyPr/>
          <a:lstStyle/>
          <a:p>
            <a:fld id="{C703D0D9-79C2-E74A-AFC2-A31843F06810}"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600" dirty="0" smtClean="0"/>
              <a:t>A quick note to anyone migrating from the current service, WorldCat Resource Sharing:</a:t>
            </a:r>
          </a:p>
          <a:p>
            <a:endParaRPr lang="en-US" sz="1600" dirty="0" smtClean="0"/>
          </a:p>
          <a:p>
            <a:r>
              <a:rPr lang="en-US" sz="1600" dirty="0" smtClean="0"/>
              <a:t>[</a:t>
            </a:r>
            <a:r>
              <a:rPr lang="en-US" sz="1600" i="1" dirty="0" smtClean="0"/>
              <a:t>CLICK</a:t>
            </a:r>
            <a:r>
              <a:rPr lang="en-US" sz="1600" dirty="0" smtClean="0"/>
              <a:t>]</a:t>
            </a:r>
          </a:p>
          <a:p>
            <a:endParaRPr lang="en-US" sz="1600" dirty="0" smtClean="0"/>
          </a:p>
          <a:p>
            <a:r>
              <a:rPr lang="en-US" sz="1600" dirty="0" smtClean="0"/>
              <a:t>WorldShare has most of the features and functionality you’re used to in the current system- IFM, lender string, etc;  You can compare the features in </a:t>
            </a:r>
            <a:r>
              <a:rPr lang="en-US" sz="1600" dirty="0" err="1" smtClean="0"/>
              <a:t>WorldCat</a:t>
            </a:r>
            <a:r>
              <a:rPr lang="en-US" sz="1600" dirty="0" smtClean="0"/>
              <a:t> Resource Sharing </a:t>
            </a:r>
            <a:r>
              <a:rPr lang="en-US" sz="1600" dirty="0" err="1" smtClean="0"/>
              <a:t>vs</a:t>
            </a:r>
            <a:r>
              <a:rPr lang="en-US" sz="1600" dirty="0" smtClean="0"/>
              <a:t> WorldShare ILL at the shortened URL link - http://oc.lc/zGzCvB. Note, this document is included on the WorldShare ILL documentation page linked from the Training page.</a:t>
            </a:r>
          </a:p>
          <a:p>
            <a:endParaRPr lang="en-US" sz="1600" dirty="0" smtClean="0"/>
          </a:p>
          <a:p>
            <a:r>
              <a:rPr lang="en-US" sz="1600" i="1" dirty="0" smtClean="0"/>
              <a:t>Paste the documentation page URL into the chat window - http://www.oclc.org/support/training/portfolios/resource-sharing/worldshare-ill/doc-reference.en.html </a:t>
            </a:r>
          </a:p>
          <a:p>
            <a:endParaRPr lang="en-US" sz="1600" dirty="0" smtClean="0"/>
          </a:p>
          <a:p>
            <a:pPr defTabSz="896203" fontAlgn="base">
              <a:spcBef>
                <a:spcPct val="30000"/>
              </a:spcBef>
              <a:spcAft>
                <a:spcPct val="0"/>
              </a:spcAft>
              <a:defRPr/>
            </a:pPr>
            <a:r>
              <a:rPr lang="en-US" sz="1600" dirty="0" smtClean="0"/>
              <a:t>[</a:t>
            </a:r>
            <a:r>
              <a:rPr lang="en-US" sz="1600" i="1" dirty="0" smtClean="0"/>
              <a:t>CLICK</a:t>
            </a:r>
            <a:r>
              <a:rPr lang="en-US" sz="1600" dirty="0" smtClean="0"/>
              <a:t>]</a:t>
            </a:r>
          </a:p>
          <a:p>
            <a:endParaRPr lang="en-US" sz="1600" dirty="0" smtClean="0"/>
          </a:p>
          <a:p>
            <a:r>
              <a:rPr lang="en-US" sz="1600" dirty="0" smtClean="0"/>
              <a:t>All of the requests you have active in the current system will there and waiting for you when you log in to WorldShare ILL- so will your Custom Holdings Groups, your Constant Data, etc.; </a:t>
            </a:r>
          </a:p>
          <a:p>
            <a:endParaRPr lang="en-US" sz="1600" dirty="0" smtClean="0"/>
          </a:p>
          <a:p>
            <a:pPr defTabSz="896203" fontAlgn="base">
              <a:spcBef>
                <a:spcPct val="30000"/>
              </a:spcBef>
              <a:spcAft>
                <a:spcPct val="0"/>
              </a:spcAft>
              <a:defRPr/>
            </a:pPr>
            <a:r>
              <a:rPr lang="en-US" sz="1600" dirty="0" smtClean="0"/>
              <a:t>[</a:t>
            </a:r>
            <a:r>
              <a:rPr lang="en-US" sz="1600" i="1" dirty="0" smtClean="0"/>
              <a:t>CLICK</a:t>
            </a:r>
            <a:r>
              <a:rPr lang="en-US" sz="1600" dirty="0" smtClean="0"/>
              <a:t>]</a:t>
            </a:r>
          </a:p>
          <a:p>
            <a:endParaRPr lang="en-US" sz="1600" dirty="0" smtClean="0"/>
          </a:p>
          <a:p>
            <a:r>
              <a:rPr lang="en-US" sz="1600" dirty="0" smtClean="0"/>
              <a:t>and you must switch over to WorldShare ILL by the end of 2013. The ability to submit new requests in the current system goes away in November 2013. And though you can switch back and forth between new and old systems, we encourage you to use WorldShare ILL exclusively once you gain access to it.</a:t>
            </a:r>
          </a:p>
          <a:p>
            <a:endParaRPr lang="en-US" sz="1600" dirty="0" smtClean="0"/>
          </a:p>
          <a:p>
            <a:r>
              <a:rPr lang="en-US" sz="1600" i="1" dirty="0" smtClean="0"/>
              <a:t>Ask if anyone has any questions.</a:t>
            </a:r>
          </a:p>
          <a:p>
            <a:endParaRPr lang="en-US" sz="1600" i="1" dirty="0" smtClean="0"/>
          </a:p>
          <a:p>
            <a:r>
              <a:rPr lang="en-US" sz="1600" i="1" dirty="0" smtClean="0"/>
              <a:t>~1:00</a:t>
            </a:r>
          </a:p>
          <a:p>
            <a:endParaRPr lang="en-US" sz="1600" i="1" dirty="0" smtClean="0"/>
          </a:p>
          <a:p>
            <a:endParaRPr lang="en-US" sz="1600" i="1" dirty="0" smtClean="0"/>
          </a:p>
          <a:p>
            <a:endParaRPr lang="en-US" sz="1600" i="1" dirty="0" smtClean="0"/>
          </a:p>
          <a:p>
            <a:endParaRPr lang="en-US" sz="1600" i="1" dirty="0" smtClean="0"/>
          </a:p>
          <a:p>
            <a:endParaRPr lang="en-US" sz="1600" i="1" dirty="0" smtClean="0"/>
          </a:p>
          <a:p>
            <a:endParaRPr lang="en-US" sz="1600" i="1" dirty="0" smtClean="0"/>
          </a:p>
          <a:p>
            <a:endParaRPr lang="en-US" sz="1600" i="1" dirty="0" smtClean="0"/>
          </a:p>
          <a:p>
            <a:endParaRPr lang="en-US" sz="1600" dirty="0"/>
          </a:p>
        </p:txBody>
      </p:sp>
      <p:sp>
        <p:nvSpPr>
          <p:cNvPr id="4" name="Slide Number Placeholder 3"/>
          <p:cNvSpPr>
            <a:spLocks noGrp="1"/>
          </p:cNvSpPr>
          <p:nvPr>
            <p:ph type="sldNum" sz="quarter" idx="10"/>
          </p:nvPr>
        </p:nvSpPr>
        <p:spPr/>
        <p:txBody>
          <a:bodyPr/>
          <a:lstStyle/>
          <a:p>
            <a:fld id="{32CF4C4C-19F4-4555-84AC-DDCE43DBCD2E}"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Ok- let’s talk about some other things you’ll need to know about WorldShare ILL.</a:t>
            </a:r>
          </a:p>
          <a:p>
            <a:endParaRPr lang="en-US" sz="1600" dirty="0" smtClean="0"/>
          </a:p>
          <a:p>
            <a:r>
              <a:rPr lang="en-US" sz="1600" dirty="0" smtClean="0"/>
              <a:t>There are three main modules used with the service:</a:t>
            </a:r>
          </a:p>
          <a:p>
            <a:endParaRPr lang="en-US" sz="1600" dirty="0" smtClean="0"/>
          </a:p>
          <a:p>
            <a:pPr>
              <a:buFont typeface="Arial" pitchFamily="34" charset="0"/>
              <a:buChar char="•"/>
            </a:pPr>
            <a:r>
              <a:rPr lang="en-US" sz="1600" dirty="0" smtClean="0"/>
              <a:t>WorldShare ILL itself,</a:t>
            </a:r>
          </a:p>
          <a:p>
            <a:pPr>
              <a:buFont typeface="Arial" pitchFamily="34" charset="0"/>
              <a:buChar char="•"/>
            </a:pPr>
            <a:endParaRPr lang="en-US" sz="1600" dirty="0" smtClean="0"/>
          </a:p>
          <a:p>
            <a:pPr>
              <a:buFont typeface="Arial" pitchFamily="34" charset="0"/>
              <a:buChar char="•"/>
            </a:pPr>
            <a:r>
              <a:rPr lang="en-US" sz="1600" dirty="0" smtClean="0"/>
              <a:t>Something called OCLC Service Configuration,</a:t>
            </a:r>
          </a:p>
          <a:p>
            <a:pPr>
              <a:buFont typeface="Arial" pitchFamily="34" charset="0"/>
              <a:buChar char="•"/>
            </a:pPr>
            <a:endParaRPr lang="en-US" sz="1600" dirty="0" smtClean="0"/>
          </a:p>
          <a:p>
            <a:pPr>
              <a:buFont typeface="Arial" pitchFamily="34" charset="0"/>
              <a:buChar char="•"/>
            </a:pPr>
            <a:r>
              <a:rPr lang="en-US" sz="1600" dirty="0" smtClean="0"/>
              <a:t>And the ILL Policies Directory. Let’s talk about each in a little more detail:</a:t>
            </a:r>
          </a:p>
          <a:p>
            <a:endParaRPr lang="en-US" sz="1600" dirty="0"/>
          </a:p>
        </p:txBody>
      </p:sp>
      <p:sp>
        <p:nvSpPr>
          <p:cNvPr id="4" name="Slide Number Placeholder 3"/>
          <p:cNvSpPr>
            <a:spLocks noGrp="1"/>
          </p:cNvSpPr>
          <p:nvPr>
            <p:ph type="sldNum" sz="quarter" idx="10"/>
          </p:nvPr>
        </p:nvSpPr>
        <p:spPr/>
        <p:txBody>
          <a:bodyPr/>
          <a:lstStyle/>
          <a:p>
            <a:fld id="{AE921901-2D7D-404F-83CF-0310337D82A5}"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WorldShare ILL is the main module or interface for the service. You’ll access it at your Custom Web Address, and it will be the place where you search for items in WorldCat, as well as create and manage your ILL requests.</a:t>
            </a:r>
          </a:p>
          <a:p>
            <a:endParaRPr lang="en-US" sz="1600" dirty="0" smtClean="0"/>
          </a:p>
          <a:p>
            <a:r>
              <a:rPr lang="en-US" sz="1600" dirty="0" smtClean="0"/>
              <a:t>Any advanced features you may use like Custom Holdings or Constant Data will be applied to requests in WorldShare ILL.</a:t>
            </a:r>
          </a:p>
          <a:p>
            <a:endParaRPr lang="en-US" sz="1600" dirty="0" smtClean="0"/>
          </a:p>
          <a:p>
            <a:r>
              <a:rPr lang="en-US" sz="1600" dirty="0" smtClean="0"/>
              <a:t>Please note that you library’s custom Web address will replace the address for the current system. So no longer will you go to firstsearch-dot-oclc-org for ILL; you’ll want to go to your institution’s custom Web address instead.</a:t>
            </a:r>
          </a:p>
          <a:p>
            <a:endParaRPr lang="en-US" sz="1600" dirty="0" smtClean="0"/>
          </a:p>
        </p:txBody>
      </p:sp>
      <p:sp>
        <p:nvSpPr>
          <p:cNvPr id="4" name="Slide Number Placeholder 3"/>
          <p:cNvSpPr>
            <a:spLocks noGrp="1"/>
          </p:cNvSpPr>
          <p:nvPr>
            <p:ph type="sldNum" sz="quarter" idx="10"/>
          </p:nvPr>
        </p:nvSpPr>
        <p:spPr/>
        <p:txBody>
          <a:bodyPr/>
          <a:lstStyle/>
          <a:p>
            <a:fld id="{AE921901-2D7D-404F-83CF-0310337D82A5}"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Head and Three People">
    <p:spTree>
      <p:nvGrpSpPr>
        <p:cNvPr id="1" name=""/>
        <p:cNvGrpSpPr/>
        <p:nvPr/>
      </p:nvGrpSpPr>
      <p:grpSpPr>
        <a:xfrm>
          <a:off x="0" y="0"/>
          <a:ext cx="0" cy="0"/>
          <a:chOff x="0" y="0"/>
          <a:chExt cx="0" cy="0"/>
        </a:xfrm>
      </p:grpSpPr>
      <p:grpSp>
        <p:nvGrpSpPr>
          <p:cNvPr id="2" name="Group 14"/>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mall Head and Char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2C35E-EA8D-4765-BC71-BA8A5D61C9DB}" type="datetime1">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3D87E7-651D-4A96-A2ED-045968F76FEA}"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Large Head,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Large Head and Two Content">
    <p:spTree>
      <p:nvGrpSpPr>
        <p:cNvPr id="1" name=""/>
        <p:cNvGrpSpPr/>
        <p:nvPr/>
      </p:nvGrpSpPr>
      <p:grpSpPr>
        <a:xfrm>
          <a:off x="0" y="0"/>
          <a:ext cx="0" cy="0"/>
          <a:chOff x="0" y="0"/>
          <a:chExt cx="0" cy="0"/>
        </a:xfrm>
      </p:grpSpPr>
      <p:grpSp>
        <p:nvGrpSpPr>
          <p:cNvPr id="2" name="Group 7"/>
          <p:cNvGrpSpPr/>
          <p:nvPr/>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dirty="0" smtClean="0"/>
              <a:t>Click icon to add picture</a:t>
            </a:r>
            <a:endParaRPr lang="en-US" dirty="0"/>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mall Head and Open Layou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mall Head and Three People">
    <p:spTree>
      <p:nvGrpSpPr>
        <p:cNvPr id="1" name=""/>
        <p:cNvGrpSpPr/>
        <p:nvPr/>
      </p:nvGrpSpPr>
      <p:grpSpPr>
        <a:xfrm>
          <a:off x="0" y="0"/>
          <a:ext cx="0" cy="0"/>
          <a:chOff x="0" y="0"/>
          <a:chExt cx="0" cy="0"/>
        </a:xfrm>
      </p:grpSpPr>
      <p:grpSp>
        <p:nvGrpSpPr>
          <p:cNvPr id="2" name="Group 14"/>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dirty="0" smtClean="0"/>
              <a:t>Click icon to add picture</a:t>
            </a:r>
            <a:endParaRPr lang="en-US" dirty="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dirty="0" smtClean="0"/>
              <a:t>Click icon to add picture</a:t>
            </a:r>
            <a:endParaRPr lang="en-US" dirty="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dirty="0" smtClean="0"/>
              <a:t>Click icon to add picture</a:t>
            </a:r>
            <a:endParaRPr lang="en-US" dirty="0"/>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mall Head and Char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mall Head and Open Layou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41B5C0-35A8-444B-AC6B-10F5E00CBF41}"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B0A2A0-0921-E541-B2DE-2C3F2C21533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mall Head and Big Tex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Small Head and Big Text-Blu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ig Text-Blu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Small Head and Chart-Blu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41B5C0-35A8-444B-AC6B-10F5E00CBF41}" type="datetimeFigureOut">
              <a:rPr lang="en-US" smtClean="0"/>
              <a:pPr/>
              <a:t>8/2/2013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0A2A0-0921-E541-B2DE-2C3F2C215338}"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4" name="Footer Placeholder 3"/>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2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3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6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mall Head and Big Tex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5_Char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_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5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6_Char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_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ll Head and Big Text-Blu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3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g Text-Blu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Head and Chart-Blu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4" name="Footer Placeholder 3"/>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2" name="Slide Number Placeholder 21"/>
          <p:cNvSpPr>
            <a:spLocks noGrp="1"/>
          </p:cNvSpPr>
          <p:nvPr>
            <p:ph type="sldNum" sz="quarter" idx="18"/>
          </p:nvPr>
        </p:nvSpPr>
        <p:spPr>
          <a:xfrm>
            <a:off x="7315200" y="6400800"/>
            <a:ext cx="1371599" cy="294325"/>
          </a:xfrm>
        </p:spPr>
        <p:txBody>
          <a:bodyPr/>
          <a:lstStyle>
            <a:lvl1pPr>
              <a:defRPr/>
            </a:lvl1pPr>
          </a:lstStyle>
          <a:p>
            <a:r>
              <a:rPr lang="en-US" dirty="0" smtClean="0">
                <a:solidFill>
                  <a:prstClr val="black">
                    <a:tint val="75000"/>
                  </a:prstClr>
                </a:solidFill>
              </a:rPr>
              <a:t>Slide &lt;#&gt;</a:t>
            </a:r>
            <a:endParaRPr lang="en-US" dirty="0">
              <a:solidFill>
                <a:prstClr val="black">
                  <a:tint val="75000"/>
                </a:prstClr>
              </a:solidFill>
            </a:endParaRPr>
          </a:p>
        </p:txBody>
      </p:sp>
    </p:spTree>
  </p:cSld>
  <p:clrMapOvr>
    <a:masterClrMapping/>
  </p:clrMapOvr>
  <p:transition>
    <p:fade thruBlk="1"/>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
        <p:nvSpPr>
          <p:cNvPr id="10" name="Slide Number Placeholder 21"/>
          <p:cNvSpPr txBox="1">
            <a:spLocks/>
          </p:cNvSpPr>
          <p:nvPr userDrawn="1"/>
        </p:nvSpPr>
        <p:spPr>
          <a:xfrm>
            <a:off x="7322130" y="6400799"/>
            <a:ext cx="1371599" cy="294325"/>
          </a:xfrm>
          <a:prstGeom prst="rect">
            <a:avLst/>
          </a:prstGeom>
        </p:spPr>
        <p:txBody>
          <a:bodyPr vert="horz" lIns="91440" tIns="45720" rIns="91440" bIns="45720" rtlCol="0" anchor="ctr"/>
          <a:lstStyle>
            <a:lvl1pPr>
              <a:defRPr/>
            </a:lvl1pPr>
          </a:lstStyle>
          <a:p>
            <a:pPr algn="r"/>
            <a:r>
              <a:rPr lang="en-US" sz="1200" dirty="0" smtClean="0">
                <a:solidFill>
                  <a:prstClr val="black">
                    <a:tint val="75000"/>
                  </a:prstClr>
                </a:solidFill>
                <a:latin typeface="Myriad Web Pro"/>
                <a:cs typeface="Myriad Web Pro"/>
              </a:rPr>
              <a:t>Slide &lt;#&gt;</a:t>
            </a:r>
            <a:endParaRPr lang="en-US" sz="1200" dirty="0">
              <a:solidFill>
                <a:prstClr val="black">
                  <a:tint val="75000"/>
                </a:prstClr>
              </a:solidFill>
              <a:latin typeface="Myriad Web Pro"/>
              <a:cs typeface="Myriad Web Pro"/>
            </a:endParaRPr>
          </a:p>
        </p:txBody>
      </p:sp>
    </p:spTree>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6" name="Slide Number Placeholder 5"/>
          <p:cNvSpPr>
            <a:spLocks noGrp="1"/>
          </p:cNvSpPr>
          <p:nvPr>
            <p:ph type="sldNum" sz="quarter" idx="12"/>
          </p:nvPr>
        </p:nvSpPr>
        <p:spPr>
          <a:xfrm>
            <a:off x="6781800" y="6400800"/>
            <a:ext cx="1904999" cy="294325"/>
          </a:xfrm>
        </p:spPr>
        <p:txBody>
          <a:bodyPr/>
          <a:lstStyle/>
          <a:p>
            <a:r>
              <a:rPr lang="en-US" dirty="0" smtClean="0">
                <a:solidFill>
                  <a:prstClr val="black">
                    <a:tint val="75000"/>
                  </a:prstClr>
                </a:solidFill>
              </a:rPr>
              <a:t>Slide &lt;#&gt;</a:t>
            </a:r>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2C35E-EA8D-4765-BC71-BA8A5D61C9DB}" type="datetime1">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3D87E7-651D-4A96-A2ED-045968F76FEA}"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cSld name="Small Title Bar">
    <p:spTree>
      <p:nvGrpSpPr>
        <p:cNvPr id="1" name=""/>
        <p:cNvGrpSpPr/>
        <p:nvPr/>
      </p:nvGrpSpPr>
      <p:grpSpPr>
        <a:xfrm>
          <a:off x="0" y="0"/>
          <a:ext cx="0" cy="0"/>
          <a:chOff x="0" y="0"/>
          <a:chExt cx="0" cy="0"/>
        </a:xfrm>
      </p:grpSpPr>
      <p:grpSp>
        <p:nvGrpSpPr>
          <p:cNvPr id="3" name="Group 11"/>
          <p:cNvGrpSpPr>
            <a:grpSpLocks/>
          </p:cNvGrpSpPr>
          <p:nvPr/>
        </p:nvGrpSpPr>
        <p:grpSpPr bwMode="auto">
          <a:xfrm>
            <a:off x="0" y="0"/>
            <a:ext cx="9144000" cy="855663"/>
            <a:chOff x="0" y="0"/>
            <a:chExt cx="9144000" cy="855144"/>
          </a:xfrm>
        </p:grpSpPr>
        <p:sp>
          <p:nvSpPr>
            <p:cNvPr id="4" name="Rounded Rectangle 3"/>
            <p:cNvSpPr>
              <a:spLocks noChangeArrowheads="1"/>
            </p:cNvSpPr>
            <p:nvPr userDrawn="1"/>
          </p:nvSpPr>
          <p:spPr bwMode="auto">
            <a:xfrm>
              <a:off x="0" y="0"/>
              <a:ext cx="9144000" cy="609230"/>
            </a:xfrm>
            <a:prstGeom prst="roundRect">
              <a:avLst>
                <a:gd name="adj" fmla="val 0"/>
              </a:avLst>
            </a:prstGeom>
            <a:gradFill rotWithShape="1">
              <a:gsLst>
                <a:gs pos="0">
                  <a:srgbClr val="376092"/>
                </a:gs>
                <a:gs pos="100000">
                  <a:schemeClr val="accent1"/>
                </a:gs>
              </a:gsLst>
              <a:lin ang="16200000"/>
            </a:gradFill>
            <a:ln w="9525">
              <a:no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rgbClr val="FFFFFF"/>
                </a:solidFill>
              </a:endParaRPr>
            </a:p>
          </p:txBody>
        </p:sp>
        <p:sp>
          <p:nvSpPr>
            <p:cNvPr id="5" name="Isosceles Triangle 4"/>
            <p:cNvSpPr>
              <a:spLocks noChangeArrowheads="1"/>
            </p:cNvSpPr>
            <p:nvPr userDrawn="1"/>
          </p:nvSpPr>
          <p:spPr bwMode="auto">
            <a:xfrm rot="10800000">
              <a:off x="714375" y="599711"/>
              <a:ext cx="504825" cy="255433"/>
            </a:xfrm>
            <a:prstGeom prst="triangle">
              <a:avLst>
                <a:gd name="adj" fmla="val 50000"/>
              </a:avLst>
            </a:prstGeom>
            <a:solidFill>
              <a:srgbClr val="195A88"/>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rgbClr val="FFFFFF"/>
                </a:solidFill>
              </a:endParaRPr>
            </a:p>
          </p:txBody>
        </p:sp>
      </p:grpSp>
      <p:sp>
        <p:nvSpPr>
          <p:cNvPr id="2" name="Title 1"/>
          <p:cNvSpPr>
            <a:spLocks noGrp="1"/>
          </p:cNvSpPr>
          <p:nvPr>
            <p:ph type="title"/>
          </p:nvPr>
        </p:nvSpPr>
        <p:spPr>
          <a:xfrm>
            <a:off x="152400" y="0"/>
            <a:ext cx="8534400" cy="609600"/>
          </a:xfrm>
          <a:prstGeom prst="rect">
            <a:avLst/>
          </a:prstGeo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6654800" y="6400800"/>
            <a:ext cx="1268413" cy="293688"/>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solidFill>
                <a:prstClr val="black">
                  <a:tint val="75000"/>
                </a:prstClr>
              </a:solidFill>
            </a:endParaRPr>
          </a:p>
        </p:txBody>
      </p:sp>
      <p:sp>
        <p:nvSpPr>
          <p:cNvPr id="7" name="Footer Placeholder 4"/>
          <p:cNvSpPr>
            <a:spLocks noGrp="1"/>
          </p:cNvSpPr>
          <p:nvPr>
            <p:ph type="ftr" sz="quarter" idx="11"/>
          </p:nvPr>
        </p:nvSpPr>
        <p:spPr>
          <a:xfrm>
            <a:off x="4038600" y="6400800"/>
            <a:ext cx="2465388" cy="293688"/>
          </a:xfrm>
          <a:prstGeom prst="rect">
            <a:avLst/>
          </a:prstGeom>
        </p:spPr>
        <p:txBody>
          <a:bodyPr/>
          <a:lstStyle>
            <a:lvl1pPr>
              <a:defRPr>
                <a:latin typeface="Arial" charset="0"/>
                <a:ea typeface="ＭＳ Ｐゴシック" pitchFamily="34" charset="-128"/>
                <a:cs typeface="+mn-cs"/>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a:xfrm>
            <a:off x="8115300" y="6400800"/>
            <a:ext cx="571500" cy="293688"/>
          </a:xfrm>
          <a:prstGeom prst="rect">
            <a:avLst/>
          </a:prstGeom>
        </p:spPr>
        <p:txBody>
          <a:bodyPr vert="horz" wrap="square" lIns="91440" tIns="45720" rIns="91440" bIns="45720" numCol="1" anchor="t" anchorCtr="0" compatLnSpc="1">
            <a:prstTxWarp prst="textNoShape">
              <a:avLst/>
            </a:prstTxWarp>
          </a:bodyPr>
          <a:lstStyle>
            <a:lvl1pPr>
              <a:defRPr/>
            </a:lvl1pPr>
          </a:lstStyle>
          <a:p>
            <a:fld id="{E1001733-93A8-524B-8A4C-3DA251704DCE}" type="slidenum">
              <a:rPr lang="en-US">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A9316F"/>
              </a:buClr>
              <a:defRPr/>
            </a:lvl2pPr>
            <a:lvl3pPr>
              <a:buClr>
                <a:srgbClr val="A9316F"/>
              </a:buClr>
              <a:defRPr/>
            </a:lvl3pPr>
            <a:lvl4pPr>
              <a:buClr>
                <a:srgbClr val="A9316F"/>
              </a:buClr>
              <a:defRPr/>
            </a:lvl4pPr>
            <a:lvl5pPr>
              <a:buClr>
                <a:srgbClr val="A9316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7086600" y="6441744"/>
            <a:ext cx="2057400" cy="361061"/>
          </a:xfrm>
          <a:prstGeom prst="rect">
            <a:avLst/>
          </a:prstGeom>
          <a:noFill/>
        </p:spPr>
        <p:txBody>
          <a:bodyPr wrap="square" rtlCol="0">
            <a:spAutoFit/>
          </a:bodyPr>
          <a:lstStyle/>
          <a:p>
            <a:pPr algn="r"/>
            <a:r>
              <a:rPr lang="en-US" sz="1600" dirty="0" smtClean="0">
                <a:solidFill>
                  <a:srgbClr val="FFFFFF"/>
                </a:solidFill>
              </a:rPr>
              <a:t>Slide </a:t>
            </a:r>
            <a:fld id="{6B6437F4-83B7-4781-BFC9-324EF6EEDC8B}" type="slidenum">
              <a:rPr lang="en-US" sz="1600" smtClean="0">
                <a:solidFill>
                  <a:srgbClr val="FFFFFF"/>
                </a:solidFill>
              </a:rPr>
              <a:pPr algn="r"/>
              <a:t>‹#›</a:t>
            </a:fld>
            <a:endParaRPr lang="en-US" sz="1600"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har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5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1"/>
          <p:cNvGrpSpPr/>
          <p:nvPr/>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Char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2C35E-EA8D-4765-BC71-BA8A5D61C9DB}" type="datetime1">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3D87E7-651D-4A96-A2ED-045968F76FEA}"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arge Head,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arge Head and Two Content">
    <p:spTree>
      <p:nvGrpSpPr>
        <p:cNvPr id="1" name=""/>
        <p:cNvGrpSpPr/>
        <p:nvPr/>
      </p:nvGrpSpPr>
      <p:grpSpPr>
        <a:xfrm>
          <a:off x="0" y="0"/>
          <a:ext cx="0" cy="0"/>
          <a:chOff x="0" y="0"/>
          <a:chExt cx="0" cy="0"/>
        </a:xfrm>
      </p:grpSpPr>
      <p:grpSp>
        <p:nvGrpSpPr>
          <p:cNvPr id="2" name="Group 7"/>
          <p:cNvGrpSpPr/>
          <p:nvPr/>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dirty="0" smtClean="0"/>
              <a:t>Click icon to add picture</a:t>
            </a:r>
            <a:endParaRPr lang="en-US" dirty="0"/>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mall Head and Three People">
    <p:spTree>
      <p:nvGrpSpPr>
        <p:cNvPr id="1" name=""/>
        <p:cNvGrpSpPr/>
        <p:nvPr/>
      </p:nvGrpSpPr>
      <p:grpSpPr>
        <a:xfrm>
          <a:off x="0" y="0"/>
          <a:ext cx="0" cy="0"/>
          <a:chOff x="0" y="0"/>
          <a:chExt cx="0" cy="0"/>
        </a:xfrm>
      </p:grpSpPr>
      <p:grpSp>
        <p:nvGrpSpPr>
          <p:cNvPr id="2" name="Group 14"/>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dirty="0" smtClean="0"/>
              <a:t>Click icon to add picture</a:t>
            </a:r>
            <a:endParaRPr lang="en-US" dirty="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dirty="0" smtClean="0"/>
              <a:t>Click icon to add picture</a:t>
            </a:r>
            <a:endParaRPr lang="en-US" dirty="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dirty="0" smtClean="0"/>
              <a:t>Click icon to add picture</a:t>
            </a:r>
            <a:endParaRPr lang="en-US" dirty="0"/>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mall Head and Char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mall Head and Open Layou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2C35E-EA8D-4765-BC71-BA8A5D61C9DB}" type="datetime1">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3D87E7-651D-4A96-A2ED-045968F76FEA}"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641B5C0-35A8-444B-AC6B-10F5E00CBF41}"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6B0A2A0-0921-E541-B2DE-2C3F2C21533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mall Head and Big Tex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mall Head and Big Text-Blu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g Text-Blue">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mall Head and Chart-Blu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4" name="Footer Placeholder 3"/>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Head,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6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5_Char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_Big text with title">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1"/>
          <p:cNvGrpSpPr/>
          <p:nvPr/>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arge Head and Two Content">
    <p:spTree>
      <p:nvGrpSpPr>
        <p:cNvPr id="1" name=""/>
        <p:cNvGrpSpPr/>
        <p:nvPr/>
      </p:nvGrpSpPr>
      <p:grpSpPr>
        <a:xfrm>
          <a:off x="0" y="0"/>
          <a:ext cx="0" cy="0"/>
          <a:chOff x="0" y="0"/>
          <a:chExt cx="0" cy="0"/>
        </a:xfrm>
      </p:grpSpPr>
      <p:grpSp>
        <p:nvGrpSpPr>
          <p:cNvPr id="2" name="Group 7"/>
          <p:cNvGrpSpPr/>
          <p:nvPr/>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Chart">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dirty="0"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Small Title Bar">
    <p:spTree>
      <p:nvGrpSpPr>
        <p:cNvPr id="1" name=""/>
        <p:cNvGrpSpPr/>
        <p:nvPr/>
      </p:nvGrpSpPr>
      <p:grpSpPr>
        <a:xfrm>
          <a:off x="0" y="0"/>
          <a:ext cx="0" cy="0"/>
          <a:chOff x="0" y="0"/>
          <a:chExt cx="0" cy="0"/>
        </a:xfrm>
      </p:grpSpPr>
      <p:grpSp>
        <p:nvGrpSpPr>
          <p:cNvPr id="3" name="Group 11"/>
          <p:cNvGrpSpPr/>
          <p:nvPr/>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Tree>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7"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Title, Kicker and Content">
    <p:spTree>
      <p:nvGrpSpPr>
        <p:cNvPr id="1" name=""/>
        <p:cNvGrpSpPr/>
        <p:nvPr/>
      </p:nvGrpSpPr>
      <p:grpSpPr>
        <a:xfrm>
          <a:off x="0" y="0"/>
          <a:ext cx="0" cy="0"/>
          <a:chOff x="0" y="0"/>
          <a:chExt cx="0" cy="0"/>
        </a:xfrm>
      </p:grpSpPr>
      <p:grpSp>
        <p:nvGrpSpPr>
          <p:cNvPr id="7" name="Group 7"/>
          <p:cNvGrpSpPr/>
          <p:nvPr/>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cstate="print">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idx="1"/>
          </p:nvPr>
        </p:nvSpPr>
        <p:spPr>
          <a:xfrm>
            <a:off x="457200" y="1905000"/>
            <a:ext cx="8229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a:solidFill>
                <a:prstClr val="black">
                  <a:tint val="75000"/>
                </a:prstClr>
              </a:solidFill>
            </a:endParaRPr>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smtClean="0"/>
              <a:t>Click to edit Master text styles</a:t>
            </a:r>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r>
              <a:rPr lang="en-US" smtClean="0"/>
              <a:t>Click icon to add picture</a:t>
            </a:r>
            <a:endParaRPr lang="en-US"/>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r>
              <a:rPr lang="en-US" smtClean="0"/>
              <a:t>Click icon to add picture</a:t>
            </a:r>
            <a:endParaRPr lang="en-US"/>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2" name="Slide Number Placeholder 21"/>
          <p:cNvSpPr>
            <a:spLocks noGrp="1"/>
          </p:cNvSpPr>
          <p:nvPr>
            <p:ph type="sldNum" sz="quarter" idx="18"/>
          </p:nvPr>
        </p:nvSpPr>
        <p:spPr>
          <a:xfrm>
            <a:off x="7315200" y="6400800"/>
            <a:ext cx="1371599" cy="294325"/>
          </a:xfrm>
        </p:spPr>
        <p:txBody>
          <a:bodyPr/>
          <a:lstStyle>
            <a:lvl1pPr>
              <a:defRPr/>
            </a:lvl1pPr>
          </a:lstStyle>
          <a:p>
            <a:r>
              <a:rPr lang="en-US" dirty="0" smtClean="0">
                <a:solidFill>
                  <a:prstClr val="black">
                    <a:tint val="75000"/>
                  </a:prstClr>
                </a:solidFill>
              </a:rPr>
              <a:t>Slide &lt;#&gt;</a:t>
            </a:r>
            <a:endParaRPr lang="en-US" dirty="0">
              <a:solidFill>
                <a:prstClr val="black">
                  <a:tint val="75000"/>
                </a:prstClr>
              </a:solidFill>
            </a:endParaRPr>
          </a:p>
        </p:txBody>
      </p:sp>
    </p:spTree>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
        <p:nvSpPr>
          <p:cNvPr id="10" name="Slide Number Placeholder 21"/>
          <p:cNvSpPr txBox="1">
            <a:spLocks/>
          </p:cNvSpPr>
          <p:nvPr userDrawn="1"/>
        </p:nvSpPr>
        <p:spPr>
          <a:xfrm>
            <a:off x="7322130" y="6400799"/>
            <a:ext cx="1371599" cy="294325"/>
          </a:xfrm>
          <a:prstGeom prst="rect">
            <a:avLst/>
          </a:prstGeom>
        </p:spPr>
        <p:txBody>
          <a:bodyPr vert="horz" lIns="91440" tIns="45720" rIns="91440" bIns="45720" rtlCol="0" anchor="ctr"/>
          <a:lstStyle>
            <a:lvl1pPr>
              <a:defRPr/>
            </a:lvl1pPr>
          </a:lstStyle>
          <a:p>
            <a:pPr algn="r">
              <a:defRPr/>
            </a:pPr>
            <a:r>
              <a:rPr lang="en-US" sz="1200" dirty="0" smtClean="0">
                <a:solidFill>
                  <a:prstClr val="black">
                    <a:tint val="75000"/>
                  </a:prstClr>
                </a:solidFill>
                <a:latin typeface="Myriad Web Pro"/>
                <a:cs typeface="Myriad Web Pro"/>
              </a:rPr>
              <a:t>Slide &lt;#&gt;</a:t>
            </a:r>
            <a:endParaRPr lang="en-US" sz="1200" dirty="0">
              <a:solidFill>
                <a:prstClr val="black">
                  <a:tint val="75000"/>
                </a:prstClr>
              </a:solidFill>
              <a:latin typeface="Myriad Web Pro"/>
              <a:cs typeface="Myriad Web Pro"/>
            </a:endParaRPr>
          </a:p>
        </p:txBody>
      </p:sp>
    </p:spTree>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6" name="Slide Number Placeholder 5"/>
          <p:cNvSpPr>
            <a:spLocks noGrp="1"/>
          </p:cNvSpPr>
          <p:nvPr>
            <p:ph type="sldNum" sz="quarter" idx="12"/>
          </p:nvPr>
        </p:nvSpPr>
        <p:spPr>
          <a:xfrm>
            <a:off x="6781800" y="6400800"/>
            <a:ext cx="1904999" cy="294325"/>
          </a:xfrm>
        </p:spPr>
        <p:txBody>
          <a:bodyPr/>
          <a:lstStyle/>
          <a:p>
            <a:r>
              <a:rPr lang="en-US" dirty="0" smtClean="0">
                <a:solidFill>
                  <a:prstClr val="black">
                    <a:tint val="75000"/>
                  </a:prstClr>
                </a:solidFill>
              </a:rPr>
              <a:t>Slide &lt;#&gt;</a:t>
            </a:r>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12"/>
          </p:nvPr>
        </p:nvSpPr>
        <p:spPr/>
        <p:txBody>
          <a:body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US"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slideLayout" Target="../slideLayouts/slideLayout176.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34" Type="http://schemas.openxmlformats.org/officeDocument/2006/relationships/slideLayout" Target="../slideLayouts/slideLayout184.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33" Type="http://schemas.openxmlformats.org/officeDocument/2006/relationships/slideLayout" Target="../slideLayouts/slideLayout183.xml"/><Relationship Id="rId38" Type="http://schemas.openxmlformats.org/officeDocument/2006/relationships/theme" Target="../theme/theme10.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29" Type="http://schemas.openxmlformats.org/officeDocument/2006/relationships/slideLayout" Target="../slideLayouts/slideLayout179.xml"/><Relationship Id="rId41" Type="http://schemas.openxmlformats.org/officeDocument/2006/relationships/image" Target="../media/image1.pn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32" Type="http://schemas.openxmlformats.org/officeDocument/2006/relationships/slideLayout" Target="../slideLayouts/slideLayout182.xml"/><Relationship Id="rId37" Type="http://schemas.openxmlformats.org/officeDocument/2006/relationships/slideLayout" Target="../slideLayouts/slideLayout187.xml"/><Relationship Id="rId40" Type="http://schemas.openxmlformats.org/officeDocument/2006/relationships/image" Target="../media/image1.pdf"/><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slideLayout" Target="../slideLayouts/slideLayout178.xml"/><Relationship Id="rId36" Type="http://schemas.openxmlformats.org/officeDocument/2006/relationships/slideLayout" Target="../slideLayouts/slideLayout186.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31" Type="http://schemas.openxmlformats.org/officeDocument/2006/relationships/slideLayout" Target="../slideLayouts/slideLayout181.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slideLayout" Target="../slideLayouts/slideLayout177.xml"/><Relationship Id="rId30" Type="http://schemas.openxmlformats.org/officeDocument/2006/relationships/slideLayout" Target="../slideLayouts/slideLayout180.xml"/><Relationship Id="rId35" Type="http://schemas.openxmlformats.org/officeDocument/2006/relationships/slideLayout" Target="../slideLayouts/slideLayout18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9" Type="http://schemas.openxmlformats.org/officeDocument/2006/relationships/slideLayout" Target="../slideLayouts/slideLayout226.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34" Type="http://schemas.openxmlformats.org/officeDocument/2006/relationships/slideLayout" Target="../slideLayouts/slideLayout221.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41" Type="http://schemas.openxmlformats.org/officeDocument/2006/relationships/image" Target="../media/image8.pn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40" Type="http://schemas.openxmlformats.org/officeDocument/2006/relationships/theme" Target="../theme/theme11.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slideLayout" Target="../slideLayouts/slideLayout218.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slideLayout" Target="../slideLayouts/slideLayout2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theme" Target="../theme/theme3.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41"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image" Target="../media/image1.pdf"/><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theme" Target="../theme/theme7.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41"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40" Type="http://schemas.openxmlformats.org/officeDocument/2006/relationships/image" Target="../media/image1.pdf"/><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9" Type="http://schemas.openxmlformats.org/officeDocument/2006/relationships/image" Target="../media/image8.png"/><Relationship Id="rId3" Type="http://schemas.openxmlformats.org/officeDocument/2006/relationships/slideLayout" Target="../slideLayouts/slideLayout79.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theme" Target="../theme/theme8.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34" Type="http://schemas.openxmlformats.org/officeDocument/2006/relationships/slideLayout" Target="../slideLayouts/slideLayout147.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33" Type="http://schemas.openxmlformats.org/officeDocument/2006/relationships/slideLayout" Target="../slideLayouts/slideLayout146.xml"/><Relationship Id="rId38" Type="http://schemas.openxmlformats.org/officeDocument/2006/relationships/theme" Target="../theme/theme9.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slideLayout" Target="../slideLayouts/slideLayout142.xml"/><Relationship Id="rId41" Type="http://schemas.openxmlformats.org/officeDocument/2006/relationships/image" Target="../media/image1.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32" Type="http://schemas.openxmlformats.org/officeDocument/2006/relationships/slideLayout" Target="../slideLayouts/slideLayout145.xml"/><Relationship Id="rId37" Type="http://schemas.openxmlformats.org/officeDocument/2006/relationships/slideLayout" Target="../slideLayouts/slideLayout150.xml"/><Relationship Id="rId40" Type="http://schemas.openxmlformats.org/officeDocument/2006/relationships/image" Target="../media/image1.pdf"/><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36" Type="http://schemas.openxmlformats.org/officeDocument/2006/relationships/slideLayout" Target="../slideLayouts/slideLayout149.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31" Type="http://schemas.openxmlformats.org/officeDocument/2006/relationships/slideLayout" Target="../slideLayouts/slideLayout144.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slideLayout" Target="../slideLayouts/slideLayout143.xml"/><Relationship Id="rId35"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pPr defTabSz="914400" fontAlgn="base">
              <a:spcBef>
                <a:spcPct val="0"/>
              </a:spcBef>
              <a:spcAft>
                <a:spcPct val="0"/>
              </a:spcAft>
            </a:pPr>
            <a:r>
              <a:rPr lang="en-US" sz="1200" dirty="0">
                <a:solidFill>
                  <a:prstClr val="black">
                    <a:lumMod val="65000"/>
                    <a:lumOff val="35000"/>
                  </a:prstClr>
                </a:solidFill>
                <a:latin typeface="Tahoma"/>
                <a:ea typeface="ＭＳ Ｐゴシック" charset="-128"/>
                <a:cs typeface="Tahoma"/>
              </a:rPr>
              <a:t>The world’s libraries. Connected.</a:t>
            </a: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0"/>
              <a:stretch>
                <a:fillRect/>
              </a:stretch>
            </p:blipFill>
          </mc:Choice>
          <mc:Fallback>
            <p:blipFill>
              <a:blip r:embed="rId4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793BC21B-894E-AB42-B567-820E81E1B58F}"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 id="2147483858" r:id="rId33"/>
    <p:sldLayoutId id="2147483859" r:id="rId34"/>
    <p:sldLayoutId id="2147483860" r:id="rId35"/>
    <p:sldLayoutId id="2147483861" r:id="rId36"/>
    <p:sldLayoutId id="2147483862"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41" cstate="print"/>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 id="2147483886" r:id="rId23"/>
    <p:sldLayoutId id="2147483887" r:id="rId24"/>
    <p:sldLayoutId id="2147483888" r:id="rId25"/>
    <p:sldLayoutId id="2147483889" r:id="rId26"/>
    <p:sldLayoutId id="2147483890" r:id="rId27"/>
    <p:sldLayoutId id="2147483891" r:id="rId28"/>
    <p:sldLayoutId id="2147483892" r:id="rId29"/>
    <p:sldLayoutId id="2147483893" r:id="rId30"/>
    <p:sldLayoutId id="2147483894" r:id="rId31"/>
    <p:sldLayoutId id="2147483895" r:id="rId32"/>
    <p:sldLayoutId id="2147483896" r:id="rId33"/>
    <p:sldLayoutId id="2147483897" r:id="rId34"/>
    <p:sldLayoutId id="2147483898" r:id="rId35"/>
    <p:sldLayoutId id="2147483899" r:id="rId36"/>
    <p:sldLayoutId id="2147483900" r:id="rId37"/>
    <p:sldLayoutId id="2147483901" r:id="rId38"/>
    <p:sldLayoutId id="2147483902" r:id="rId39"/>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pPr defTabSz="914400" fontAlgn="base">
              <a:spcBef>
                <a:spcPct val="0"/>
              </a:spcBef>
              <a:spcAft>
                <a:spcPct val="0"/>
              </a:spcAft>
            </a:pPr>
            <a:fld id="{AFE2C35E-EA8D-4765-BC71-BA8A5D61C9DB}" type="datetime1">
              <a:rPr lang="en-US" smtClean="0">
                <a:solidFill>
                  <a:prstClr val="black">
                    <a:tint val="75000"/>
                  </a:prstClr>
                </a:solidFill>
                <a:ea typeface="ＭＳ Ｐゴシック" charset="-128"/>
              </a:rPr>
              <a:pPr defTabSz="914400" fontAlgn="base">
                <a:spcBef>
                  <a:spcPct val="0"/>
                </a:spcBef>
                <a:spcAft>
                  <a:spcPct val="0"/>
                </a:spcAft>
              </a:pPr>
              <a:t>8/2/2013</a:t>
            </a:fld>
            <a:endParaRPr lang="en-US" dirty="0">
              <a:solidFill>
                <a:prstClr val="black">
                  <a:tint val="75000"/>
                </a:prstClr>
              </a:solidFill>
              <a:ea typeface="ＭＳ Ｐゴシック" charset="-128"/>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pPr defTabSz="914400" fontAlgn="base">
              <a:spcBef>
                <a:spcPct val="0"/>
              </a:spcBef>
              <a:spcAft>
                <a:spcPct val="0"/>
              </a:spcAft>
              <a:defRPr/>
            </a:pP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pPr defTabSz="914400" fontAlgn="base">
              <a:spcBef>
                <a:spcPct val="0"/>
              </a:spcBef>
              <a:spcAft>
                <a:spcPct val="0"/>
              </a:spcAft>
            </a:pPr>
            <a:fld id="{A23D87E7-651D-4A96-A2ED-045968F76FEA}" type="slidenum">
              <a:rPr lang="en-US" smtClean="0">
                <a:solidFill>
                  <a:prstClr val="black">
                    <a:tint val="75000"/>
                  </a:prstClr>
                </a:solidFill>
                <a:ea typeface="ＭＳ Ｐゴシック" charset="-128"/>
              </a:rPr>
              <a:pPr defTabSz="914400" fontAlgn="base">
                <a:spcBef>
                  <a:spcPct val="0"/>
                </a:spcBef>
                <a:spcAft>
                  <a:spcPct val="0"/>
                </a:spcAft>
              </a:pPr>
              <a:t>‹#›</a:t>
            </a:fld>
            <a:endParaRPr lang="en-US" dirty="0">
              <a:solidFill>
                <a:prstClr val="black">
                  <a:tint val="75000"/>
                </a:prstClr>
              </a:solidFill>
              <a:ea typeface="ＭＳ Ｐゴシック" charset="-128"/>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pPr defTabSz="914400" fontAlgn="base">
              <a:spcBef>
                <a:spcPct val="0"/>
              </a:spcBef>
              <a:spcAft>
                <a:spcPct val="0"/>
              </a:spcAft>
            </a:pPr>
            <a:r>
              <a:rPr lang="en-US" sz="1200" dirty="0">
                <a:solidFill>
                  <a:prstClr val="black">
                    <a:lumMod val="65000"/>
                    <a:lumOff val="35000"/>
                  </a:prstClr>
                </a:solidFill>
                <a:latin typeface="Tahoma"/>
                <a:ea typeface="ＭＳ Ｐゴシック" charset="-128"/>
                <a:cs typeface="Tahoma"/>
              </a:rPr>
              <a:t>The world’s libraries. Connected.</a:t>
            </a: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0"/>
            <a:ext cx="9144000" cy="6858000"/>
          </a:xfrm>
          <a:prstGeom prst="rect">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4" r:id="rId1"/>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0"/>
              <a:stretch>
                <a:fillRect/>
              </a:stretch>
            </p:blipFill>
          </mc:Choice>
          <mc:Fallback>
            <p:blipFill>
              <a:blip r:embed="rId4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B641B5C0-35A8-444B-AC6B-10F5E00CBF41}" type="datetimeFigureOut">
              <a:rPr lang="en-US" smtClean="0"/>
              <a:pPr/>
              <a:t>8/2/2013</a:t>
            </a:fld>
            <a:endParaRPr lang="en-US"/>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36B0A2A0-0921-E541-B2DE-2C3F2C215338}" type="slidenum">
              <a:rPr lang="en-US" smtClean="0"/>
              <a:pPr/>
              <a:t>‹#›</a:t>
            </a:fld>
            <a:endParaRPr lang="en-US"/>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16" descr="dark shadow"/>
          <p:cNvPicPr>
            <a:picLocks noChangeAspect="1" noChangeArrowheads="1"/>
          </p:cNvPicPr>
          <p:nvPr/>
        </p:nvPicPr>
        <p:blipFill>
          <a:blip r:embed="rId2" cstate="print"/>
          <a:srcRect/>
          <a:stretch>
            <a:fillRect/>
          </a:stretch>
        </p:blipFill>
        <p:spPr bwMode="auto">
          <a:xfrm>
            <a:off x="3175" y="1431925"/>
            <a:ext cx="9140825" cy="82550"/>
          </a:xfrm>
          <a:prstGeom prst="rect">
            <a:avLst/>
          </a:prstGeom>
          <a:noFill/>
          <a:ln w="9525">
            <a:noFill/>
            <a:miter lim="800000"/>
            <a:headEnd/>
            <a:tailEnd/>
          </a:ln>
        </p:spPr>
      </p:pic>
      <p:sp>
        <p:nvSpPr>
          <p:cNvPr id="1032"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defTabSz="914400" fontAlgn="base">
              <a:lnSpc>
                <a:spcPct val="120000"/>
              </a:lnSpc>
              <a:spcBef>
                <a:spcPct val="50000"/>
              </a:spcBef>
              <a:spcAft>
                <a:spcPct val="0"/>
              </a:spcAft>
              <a:defRPr/>
            </a:pPr>
            <a:endParaRPr lang="en-US" sz="1200" b="1" dirty="0">
              <a:solidFill>
                <a:srgbClr val="FFFFFF"/>
              </a:solidFill>
            </a:endParaRPr>
          </a:p>
        </p:txBody>
      </p:sp>
      <p:sp>
        <p:nvSpPr>
          <p:cNvPr id="2"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714375" y="2000250"/>
            <a:ext cx="7715250" cy="4143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 name="Group 17"/>
          <p:cNvGrpSpPr>
            <a:grpSpLocks/>
          </p:cNvGrpSpPr>
          <p:nvPr/>
        </p:nvGrpSpPr>
        <p:grpSpPr bwMode="auto">
          <a:xfrm>
            <a:off x="0" y="0"/>
            <a:ext cx="9144000" cy="6858000"/>
            <a:chOff x="0" y="0"/>
            <a:chExt cx="5760" cy="4320"/>
          </a:xfrm>
          <a:effectLst/>
        </p:grpSpPr>
        <p:pic>
          <p:nvPicPr>
            <p:cNvPr id="3" name="Picture 11"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033" name="Picture 12"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034" name="Picture 13"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035" name="Picture 14"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grpSp>
        <p:nvGrpSpPr>
          <p:cNvPr id="5" name="Group 21"/>
          <p:cNvGrpSpPr/>
          <p:nvPr/>
        </p:nvGrpSpPr>
        <p:grpSpPr>
          <a:xfrm>
            <a:off x="7793929" y="672927"/>
            <a:ext cx="820124" cy="265286"/>
            <a:chOff x="8984395" y="1894219"/>
            <a:chExt cx="6384925" cy="2065337"/>
          </a:xfrm>
          <a:solidFill>
            <a:schemeClr val="tx1"/>
          </a:solidFill>
        </p:grpSpPr>
        <p:sp>
          <p:nvSpPr>
            <p:cNvPr id="23" name="Freeform 6"/>
            <p:cNvSpPr>
              <a:spLocks noEditPoints="1"/>
            </p:cNvSpPr>
            <p:nvPr userDrawn="1"/>
          </p:nvSpPr>
          <p:spPr bwMode="auto">
            <a:xfrm>
              <a:off x="11318020" y="2554619"/>
              <a:ext cx="1060450" cy="1041400"/>
            </a:xfrm>
            <a:custGeom>
              <a:avLst/>
              <a:gdLst/>
              <a:ahLst/>
              <a:cxnLst>
                <a:cxn ang="0">
                  <a:pos x="302" y="105"/>
                </a:cxn>
                <a:cxn ang="0">
                  <a:pos x="246" y="120"/>
                </a:cxn>
                <a:cxn ang="0">
                  <a:pos x="197" y="149"/>
                </a:cxn>
                <a:cxn ang="0">
                  <a:pos x="160" y="190"/>
                </a:cxn>
                <a:cxn ang="0">
                  <a:pos x="134" y="240"/>
                </a:cxn>
                <a:cxn ang="0">
                  <a:pos x="119" y="296"/>
                </a:cxn>
                <a:cxn ang="0">
                  <a:pos x="117" y="328"/>
                </a:cxn>
                <a:cxn ang="0">
                  <a:pos x="124" y="387"/>
                </a:cxn>
                <a:cxn ang="0">
                  <a:pos x="146" y="442"/>
                </a:cxn>
                <a:cxn ang="0">
                  <a:pos x="178" y="487"/>
                </a:cxn>
                <a:cxn ang="0">
                  <a:pos x="222" y="523"/>
                </a:cxn>
                <a:cxn ang="0">
                  <a:pos x="275" y="546"/>
                </a:cxn>
                <a:cxn ang="0">
                  <a:pos x="335" y="555"/>
                </a:cxn>
                <a:cxn ang="0">
                  <a:pos x="395" y="546"/>
                </a:cxn>
                <a:cxn ang="0">
                  <a:pos x="448" y="523"/>
                </a:cxn>
                <a:cxn ang="0">
                  <a:pos x="490" y="488"/>
                </a:cxn>
                <a:cxn ang="0">
                  <a:pos x="523" y="443"/>
                </a:cxn>
                <a:cxn ang="0">
                  <a:pos x="544" y="389"/>
                </a:cxn>
                <a:cxn ang="0">
                  <a:pos x="551" y="330"/>
                </a:cxn>
                <a:cxn ang="0">
                  <a:pos x="549" y="298"/>
                </a:cxn>
                <a:cxn ang="0">
                  <a:pos x="535" y="241"/>
                </a:cxn>
                <a:cxn ang="0">
                  <a:pos x="509" y="190"/>
                </a:cxn>
                <a:cxn ang="0">
                  <a:pos x="470" y="150"/>
                </a:cxn>
                <a:cxn ang="0">
                  <a:pos x="421" y="121"/>
                </a:cxn>
                <a:cxn ang="0">
                  <a:pos x="363" y="105"/>
                </a:cxn>
                <a:cxn ang="0">
                  <a:pos x="335" y="0"/>
                </a:cxn>
                <a:cxn ang="0">
                  <a:pos x="428" y="11"/>
                </a:cxn>
                <a:cxn ang="0">
                  <a:pos x="510" y="45"/>
                </a:cxn>
                <a:cxn ang="0">
                  <a:pos x="576" y="95"/>
                </a:cxn>
                <a:cxn ang="0">
                  <a:pos x="626" y="162"/>
                </a:cxn>
                <a:cxn ang="0">
                  <a:pos x="657" y="241"/>
                </a:cxn>
                <a:cxn ang="0">
                  <a:pos x="668" y="327"/>
                </a:cxn>
                <a:cxn ang="0">
                  <a:pos x="666" y="372"/>
                </a:cxn>
                <a:cxn ang="0">
                  <a:pos x="644" y="455"/>
                </a:cxn>
                <a:cxn ang="0">
                  <a:pos x="603" y="528"/>
                </a:cxn>
                <a:cxn ang="0">
                  <a:pos x="542" y="587"/>
                </a:cxn>
                <a:cxn ang="0">
                  <a:pos x="468" y="631"/>
                </a:cxn>
                <a:cxn ang="0">
                  <a:pos x="382" y="654"/>
                </a:cxn>
                <a:cxn ang="0">
                  <a:pos x="285" y="654"/>
                </a:cxn>
                <a:cxn ang="0">
                  <a:pos x="197" y="631"/>
                </a:cxn>
                <a:cxn ang="0">
                  <a:pos x="124" y="588"/>
                </a:cxn>
                <a:cxn ang="0">
                  <a:pos x="66" y="529"/>
                </a:cxn>
                <a:cxn ang="0">
                  <a:pos x="24" y="456"/>
                </a:cxn>
                <a:cxn ang="0">
                  <a:pos x="2" y="374"/>
                </a:cxn>
                <a:cxn ang="0">
                  <a:pos x="0" y="328"/>
                </a:cxn>
                <a:cxn ang="0">
                  <a:pos x="11" y="242"/>
                </a:cxn>
                <a:cxn ang="0">
                  <a:pos x="44" y="163"/>
                </a:cxn>
                <a:cxn ang="0">
                  <a:pos x="94" y="97"/>
                </a:cxn>
                <a:cxn ang="0">
                  <a:pos x="161" y="46"/>
                </a:cxn>
                <a:cxn ang="0">
                  <a:pos x="241" y="11"/>
                </a:cxn>
                <a:cxn ang="0">
                  <a:pos x="335" y="0"/>
                </a:cxn>
              </a:cxnLst>
              <a:rect l="0" t="0" r="r" b="b"/>
              <a:pathLst>
                <a:path w="668" h="656">
                  <a:moveTo>
                    <a:pt x="333" y="103"/>
                  </a:moveTo>
                  <a:lnTo>
                    <a:pt x="302" y="105"/>
                  </a:lnTo>
                  <a:lnTo>
                    <a:pt x="273" y="110"/>
                  </a:lnTo>
                  <a:lnTo>
                    <a:pt x="246" y="120"/>
                  </a:lnTo>
                  <a:lnTo>
                    <a:pt x="221" y="133"/>
                  </a:lnTo>
                  <a:lnTo>
                    <a:pt x="197" y="149"/>
                  </a:lnTo>
                  <a:lnTo>
                    <a:pt x="178" y="168"/>
                  </a:lnTo>
                  <a:lnTo>
                    <a:pt x="160" y="190"/>
                  </a:lnTo>
                  <a:lnTo>
                    <a:pt x="145" y="213"/>
                  </a:lnTo>
                  <a:lnTo>
                    <a:pt x="134" y="240"/>
                  </a:lnTo>
                  <a:lnTo>
                    <a:pt x="124" y="267"/>
                  </a:lnTo>
                  <a:lnTo>
                    <a:pt x="119" y="296"/>
                  </a:lnTo>
                  <a:lnTo>
                    <a:pt x="117" y="327"/>
                  </a:lnTo>
                  <a:lnTo>
                    <a:pt x="117" y="328"/>
                  </a:lnTo>
                  <a:lnTo>
                    <a:pt x="119" y="358"/>
                  </a:lnTo>
                  <a:lnTo>
                    <a:pt x="124" y="387"/>
                  </a:lnTo>
                  <a:lnTo>
                    <a:pt x="134" y="415"/>
                  </a:lnTo>
                  <a:lnTo>
                    <a:pt x="146" y="442"/>
                  </a:lnTo>
                  <a:lnTo>
                    <a:pt x="161" y="466"/>
                  </a:lnTo>
                  <a:lnTo>
                    <a:pt x="178" y="487"/>
                  </a:lnTo>
                  <a:lnTo>
                    <a:pt x="199" y="506"/>
                  </a:lnTo>
                  <a:lnTo>
                    <a:pt x="222" y="523"/>
                  </a:lnTo>
                  <a:lnTo>
                    <a:pt x="247" y="536"/>
                  </a:lnTo>
                  <a:lnTo>
                    <a:pt x="275" y="546"/>
                  </a:lnTo>
                  <a:lnTo>
                    <a:pt x="305" y="552"/>
                  </a:lnTo>
                  <a:lnTo>
                    <a:pt x="335" y="555"/>
                  </a:lnTo>
                  <a:lnTo>
                    <a:pt x="366" y="552"/>
                  </a:lnTo>
                  <a:lnTo>
                    <a:pt x="395" y="546"/>
                  </a:lnTo>
                  <a:lnTo>
                    <a:pt x="422" y="536"/>
                  </a:lnTo>
                  <a:lnTo>
                    <a:pt x="448" y="523"/>
                  </a:lnTo>
                  <a:lnTo>
                    <a:pt x="471" y="507"/>
                  </a:lnTo>
                  <a:lnTo>
                    <a:pt x="490" y="488"/>
                  </a:lnTo>
                  <a:lnTo>
                    <a:pt x="509" y="467"/>
                  </a:lnTo>
                  <a:lnTo>
                    <a:pt x="523" y="443"/>
                  </a:lnTo>
                  <a:lnTo>
                    <a:pt x="535" y="416"/>
                  </a:lnTo>
                  <a:lnTo>
                    <a:pt x="544" y="389"/>
                  </a:lnTo>
                  <a:lnTo>
                    <a:pt x="549" y="361"/>
                  </a:lnTo>
                  <a:lnTo>
                    <a:pt x="551" y="330"/>
                  </a:lnTo>
                  <a:lnTo>
                    <a:pt x="551" y="328"/>
                  </a:lnTo>
                  <a:lnTo>
                    <a:pt x="549" y="298"/>
                  </a:lnTo>
                  <a:lnTo>
                    <a:pt x="544" y="269"/>
                  </a:lnTo>
                  <a:lnTo>
                    <a:pt x="535" y="241"/>
                  </a:lnTo>
                  <a:lnTo>
                    <a:pt x="523" y="214"/>
                  </a:lnTo>
                  <a:lnTo>
                    <a:pt x="509" y="190"/>
                  </a:lnTo>
                  <a:lnTo>
                    <a:pt x="490" y="169"/>
                  </a:lnTo>
                  <a:lnTo>
                    <a:pt x="470" y="150"/>
                  </a:lnTo>
                  <a:lnTo>
                    <a:pt x="446" y="134"/>
                  </a:lnTo>
                  <a:lnTo>
                    <a:pt x="421" y="121"/>
                  </a:lnTo>
                  <a:lnTo>
                    <a:pt x="393" y="111"/>
                  </a:lnTo>
                  <a:lnTo>
                    <a:pt x="363" y="105"/>
                  </a:lnTo>
                  <a:lnTo>
                    <a:pt x="333" y="103"/>
                  </a:lnTo>
                  <a:close/>
                  <a:moveTo>
                    <a:pt x="335" y="0"/>
                  </a:moveTo>
                  <a:lnTo>
                    <a:pt x="383" y="2"/>
                  </a:lnTo>
                  <a:lnTo>
                    <a:pt x="428" y="11"/>
                  </a:lnTo>
                  <a:lnTo>
                    <a:pt x="471" y="25"/>
                  </a:lnTo>
                  <a:lnTo>
                    <a:pt x="510" y="45"/>
                  </a:lnTo>
                  <a:lnTo>
                    <a:pt x="544" y="68"/>
                  </a:lnTo>
                  <a:lnTo>
                    <a:pt x="576" y="95"/>
                  </a:lnTo>
                  <a:lnTo>
                    <a:pt x="603" y="127"/>
                  </a:lnTo>
                  <a:lnTo>
                    <a:pt x="626" y="162"/>
                  </a:lnTo>
                  <a:lnTo>
                    <a:pt x="644" y="200"/>
                  </a:lnTo>
                  <a:lnTo>
                    <a:pt x="657" y="241"/>
                  </a:lnTo>
                  <a:lnTo>
                    <a:pt x="666" y="283"/>
                  </a:lnTo>
                  <a:lnTo>
                    <a:pt x="668" y="327"/>
                  </a:lnTo>
                  <a:lnTo>
                    <a:pt x="668" y="328"/>
                  </a:lnTo>
                  <a:lnTo>
                    <a:pt x="666" y="372"/>
                  </a:lnTo>
                  <a:lnTo>
                    <a:pt x="657" y="414"/>
                  </a:lnTo>
                  <a:lnTo>
                    <a:pt x="644" y="455"/>
                  </a:lnTo>
                  <a:lnTo>
                    <a:pt x="626" y="493"/>
                  </a:lnTo>
                  <a:lnTo>
                    <a:pt x="603" y="528"/>
                  </a:lnTo>
                  <a:lnTo>
                    <a:pt x="574" y="559"/>
                  </a:lnTo>
                  <a:lnTo>
                    <a:pt x="542" y="587"/>
                  </a:lnTo>
                  <a:lnTo>
                    <a:pt x="507" y="611"/>
                  </a:lnTo>
                  <a:lnTo>
                    <a:pt x="468" y="631"/>
                  </a:lnTo>
                  <a:lnTo>
                    <a:pt x="427" y="645"/>
                  </a:lnTo>
                  <a:lnTo>
                    <a:pt x="382" y="654"/>
                  </a:lnTo>
                  <a:lnTo>
                    <a:pt x="333" y="656"/>
                  </a:lnTo>
                  <a:lnTo>
                    <a:pt x="285" y="654"/>
                  </a:lnTo>
                  <a:lnTo>
                    <a:pt x="240" y="645"/>
                  </a:lnTo>
                  <a:lnTo>
                    <a:pt x="197" y="631"/>
                  </a:lnTo>
                  <a:lnTo>
                    <a:pt x="158" y="611"/>
                  </a:lnTo>
                  <a:lnTo>
                    <a:pt x="124" y="588"/>
                  </a:lnTo>
                  <a:lnTo>
                    <a:pt x="92" y="561"/>
                  </a:lnTo>
                  <a:lnTo>
                    <a:pt x="66" y="529"/>
                  </a:lnTo>
                  <a:lnTo>
                    <a:pt x="42" y="495"/>
                  </a:lnTo>
                  <a:lnTo>
                    <a:pt x="24" y="456"/>
                  </a:lnTo>
                  <a:lnTo>
                    <a:pt x="11" y="416"/>
                  </a:lnTo>
                  <a:lnTo>
                    <a:pt x="2" y="374"/>
                  </a:lnTo>
                  <a:lnTo>
                    <a:pt x="0" y="330"/>
                  </a:lnTo>
                  <a:lnTo>
                    <a:pt x="0" y="328"/>
                  </a:lnTo>
                  <a:lnTo>
                    <a:pt x="2" y="284"/>
                  </a:lnTo>
                  <a:lnTo>
                    <a:pt x="11" y="242"/>
                  </a:lnTo>
                  <a:lnTo>
                    <a:pt x="24" y="202"/>
                  </a:lnTo>
                  <a:lnTo>
                    <a:pt x="44" y="163"/>
                  </a:lnTo>
                  <a:lnTo>
                    <a:pt x="67" y="128"/>
                  </a:lnTo>
                  <a:lnTo>
                    <a:pt x="94" y="97"/>
                  </a:lnTo>
                  <a:lnTo>
                    <a:pt x="125" y="69"/>
                  </a:lnTo>
                  <a:lnTo>
                    <a:pt x="161" y="46"/>
                  </a:lnTo>
                  <a:lnTo>
                    <a:pt x="200" y="25"/>
                  </a:lnTo>
                  <a:lnTo>
                    <a:pt x="241" y="11"/>
                  </a:lnTo>
                  <a:lnTo>
                    <a:pt x="286" y="2"/>
                  </a:lnTo>
                  <a:lnTo>
                    <a:pt x="3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fontAlgn="base">
                <a:lnSpc>
                  <a:spcPct val="120000"/>
                </a:lnSpc>
                <a:spcBef>
                  <a:spcPct val="50000"/>
                </a:spcBef>
                <a:spcAft>
                  <a:spcPct val="0"/>
                </a:spcAft>
              </a:pPr>
              <a:endParaRPr lang="en-US" sz="1200" b="1">
                <a:solidFill>
                  <a:srgbClr val="FFFFFF"/>
                </a:solidFill>
              </a:endParaRPr>
            </a:p>
          </p:txBody>
        </p:sp>
        <p:sp>
          <p:nvSpPr>
            <p:cNvPr id="24" name="Freeform 7"/>
            <p:cNvSpPr>
              <a:spLocks/>
            </p:cNvSpPr>
            <p:nvPr userDrawn="1"/>
          </p:nvSpPr>
          <p:spPr bwMode="auto">
            <a:xfrm>
              <a:off x="12454670" y="2554619"/>
              <a:ext cx="928688" cy="1041400"/>
            </a:xfrm>
            <a:custGeom>
              <a:avLst/>
              <a:gdLst/>
              <a:ahLst/>
              <a:cxnLst>
                <a:cxn ang="0">
                  <a:pos x="372" y="1"/>
                </a:cxn>
                <a:cxn ang="0">
                  <a:pos x="446" y="15"/>
                </a:cxn>
                <a:cxn ang="0">
                  <a:pos x="505" y="42"/>
                </a:cxn>
                <a:cxn ang="0">
                  <a:pos x="557" y="78"/>
                </a:cxn>
                <a:cxn ang="0">
                  <a:pos x="509" y="181"/>
                </a:cxn>
                <a:cxn ang="0">
                  <a:pos x="455" y="140"/>
                </a:cxn>
                <a:cxn ang="0">
                  <a:pos x="397" y="112"/>
                </a:cxn>
                <a:cxn ang="0">
                  <a:pos x="330" y="103"/>
                </a:cxn>
                <a:cxn ang="0">
                  <a:pos x="271" y="110"/>
                </a:cxn>
                <a:cxn ang="0">
                  <a:pos x="220" y="133"/>
                </a:cxn>
                <a:cxn ang="0">
                  <a:pos x="177" y="168"/>
                </a:cxn>
                <a:cxn ang="0">
                  <a:pos x="145" y="213"/>
                </a:cxn>
                <a:cxn ang="0">
                  <a:pos x="125" y="267"/>
                </a:cxn>
                <a:cxn ang="0">
                  <a:pos x="117" y="327"/>
                </a:cxn>
                <a:cxn ang="0">
                  <a:pos x="120" y="358"/>
                </a:cxn>
                <a:cxn ang="0">
                  <a:pos x="133" y="415"/>
                </a:cxn>
                <a:cxn ang="0">
                  <a:pos x="160" y="466"/>
                </a:cxn>
                <a:cxn ang="0">
                  <a:pos x="198" y="507"/>
                </a:cxn>
                <a:cxn ang="0">
                  <a:pos x="244" y="536"/>
                </a:cxn>
                <a:cxn ang="0">
                  <a:pos x="299" y="552"/>
                </a:cxn>
                <a:cxn ang="0">
                  <a:pos x="358" y="553"/>
                </a:cxn>
                <a:cxn ang="0">
                  <a:pos x="406" y="541"/>
                </a:cxn>
                <a:cxn ang="0">
                  <a:pos x="452" y="519"/>
                </a:cxn>
                <a:cxn ang="0">
                  <a:pos x="493" y="489"/>
                </a:cxn>
                <a:cxn ang="0">
                  <a:pos x="585" y="544"/>
                </a:cxn>
                <a:cxn ang="0">
                  <a:pos x="533" y="591"/>
                </a:cxn>
                <a:cxn ang="0">
                  <a:pos x="475" y="626"/>
                </a:cxn>
                <a:cxn ang="0">
                  <a:pos x="432" y="643"/>
                </a:cxn>
                <a:cxn ang="0">
                  <a:pos x="369" y="655"/>
                </a:cxn>
                <a:cxn ang="0">
                  <a:pos x="281" y="654"/>
                </a:cxn>
                <a:cxn ang="0">
                  <a:pos x="195" y="631"/>
                </a:cxn>
                <a:cxn ang="0">
                  <a:pos x="123" y="588"/>
                </a:cxn>
                <a:cxn ang="0">
                  <a:pos x="66" y="530"/>
                </a:cxn>
                <a:cxn ang="0">
                  <a:pos x="24" y="458"/>
                </a:cxn>
                <a:cxn ang="0">
                  <a:pos x="2" y="374"/>
                </a:cxn>
                <a:cxn ang="0">
                  <a:pos x="0" y="328"/>
                </a:cxn>
                <a:cxn ang="0">
                  <a:pos x="6" y="263"/>
                </a:cxn>
                <a:cxn ang="0">
                  <a:pos x="24" y="201"/>
                </a:cxn>
                <a:cxn ang="0">
                  <a:pos x="65" y="128"/>
                </a:cxn>
                <a:cxn ang="0">
                  <a:pos x="123" y="69"/>
                </a:cxn>
                <a:cxn ang="0">
                  <a:pos x="197" y="25"/>
                </a:cxn>
                <a:cxn ang="0">
                  <a:pos x="283" y="2"/>
                </a:cxn>
              </a:cxnLst>
              <a:rect l="0" t="0" r="r" b="b"/>
              <a:pathLst>
                <a:path w="585" h="656">
                  <a:moveTo>
                    <a:pt x="330" y="0"/>
                  </a:moveTo>
                  <a:lnTo>
                    <a:pt x="372" y="1"/>
                  </a:lnTo>
                  <a:lnTo>
                    <a:pt x="410" y="7"/>
                  </a:lnTo>
                  <a:lnTo>
                    <a:pt x="446" y="15"/>
                  </a:lnTo>
                  <a:lnTo>
                    <a:pt x="476" y="28"/>
                  </a:lnTo>
                  <a:lnTo>
                    <a:pt x="505" y="42"/>
                  </a:lnTo>
                  <a:lnTo>
                    <a:pt x="532" y="59"/>
                  </a:lnTo>
                  <a:lnTo>
                    <a:pt x="557" y="78"/>
                  </a:lnTo>
                  <a:lnTo>
                    <a:pt x="581" y="99"/>
                  </a:lnTo>
                  <a:lnTo>
                    <a:pt x="509" y="181"/>
                  </a:lnTo>
                  <a:lnTo>
                    <a:pt x="482" y="160"/>
                  </a:lnTo>
                  <a:lnTo>
                    <a:pt x="455" y="140"/>
                  </a:lnTo>
                  <a:lnTo>
                    <a:pt x="427" y="124"/>
                  </a:lnTo>
                  <a:lnTo>
                    <a:pt x="397" y="112"/>
                  </a:lnTo>
                  <a:lnTo>
                    <a:pt x="365" y="105"/>
                  </a:lnTo>
                  <a:lnTo>
                    <a:pt x="330" y="103"/>
                  </a:lnTo>
                  <a:lnTo>
                    <a:pt x="299" y="105"/>
                  </a:lnTo>
                  <a:lnTo>
                    <a:pt x="271" y="110"/>
                  </a:lnTo>
                  <a:lnTo>
                    <a:pt x="244" y="120"/>
                  </a:lnTo>
                  <a:lnTo>
                    <a:pt x="220" y="133"/>
                  </a:lnTo>
                  <a:lnTo>
                    <a:pt x="198" y="149"/>
                  </a:lnTo>
                  <a:lnTo>
                    <a:pt x="177" y="168"/>
                  </a:lnTo>
                  <a:lnTo>
                    <a:pt x="160" y="190"/>
                  </a:lnTo>
                  <a:lnTo>
                    <a:pt x="145" y="213"/>
                  </a:lnTo>
                  <a:lnTo>
                    <a:pt x="133" y="240"/>
                  </a:lnTo>
                  <a:lnTo>
                    <a:pt x="125" y="267"/>
                  </a:lnTo>
                  <a:lnTo>
                    <a:pt x="120" y="296"/>
                  </a:lnTo>
                  <a:lnTo>
                    <a:pt x="117" y="327"/>
                  </a:lnTo>
                  <a:lnTo>
                    <a:pt x="117" y="328"/>
                  </a:lnTo>
                  <a:lnTo>
                    <a:pt x="120" y="358"/>
                  </a:lnTo>
                  <a:lnTo>
                    <a:pt x="125" y="387"/>
                  </a:lnTo>
                  <a:lnTo>
                    <a:pt x="133" y="415"/>
                  </a:lnTo>
                  <a:lnTo>
                    <a:pt x="145" y="442"/>
                  </a:lnTo>
                  <a:lnTo>
                    <a:pt x="160" y="466"/>
                  </a:lnTo>
                  <a:lnTo>
                    <a:pt x="177" y="488"/>
                  </a:lnTo>
                  <a:lnTo>
                    <a:pt x="198" y="507"/>
                  </a:lnTo>
                  <a:lnTo>
                    <a:pt x="220" y="523"/>
                  </a:lnTo>
                  <a:lnTo>
                    <a:pt x="244" y="536"/>
                  </a:lnTo>
                  <a:lnTo>
                    <a:pt x="271" y="546"/>
                  </a:lnTo>
                  <a:lnTo>
                    <a:pt x="299" y="552"/>
                  </a:lnTo>
                  <a:lnTo>
                    <a:pt x="330" y="555"/>
                  </a:lnTo>
                  <a:lnTo>
                    <a:pt x="358" y="553"/>
                  </a:lnTo>
                  <a:lnTo>
                    <a:pt x="383" y="548"/>
                  </a:lnTo>
                  <a:lnTo>
                    <a:pt x="406" y="541"/>
                  </a:lnTo>
                  <a:lnTo>
                    <a:pt x="430" y="531"/>
                  </a:lnTo>
                  <a:lnTo>
                    <a:pt x="452" y="519"/>
                  </a:lnTo>
                  <a:lnTo>
                    <a:pt x="472" y="506"/>
                  </a:lnTo>
                  <a:lnTo>
                    <a:pt x="493" y="489"/>
                  </a:lnTo>
                  <a:lnTo>
                    <a:pt x="513" y="471"/>
                  </a:lnTo>
                  <a:lnTo>
                    <a:pt x="585" y="544"/>
                  </a:lnTo>
                  <a:lnTo>
                    <a:pt x="560" y="568"/>
                  </a:lnTo>
                  <a:lnTo>
                    <a:pt x="533" y="591"/>
                  </a:lnTo>
                  <a:lnTo>
                    <a:pt x="505" y="610"/>
                  </a:lnTo>
                  <a:lnTo>
                    <a:pt x="475" y="626"/>
                  </a:lnTo>
                  <a:lnTo>
                    <a:pt x="454" y="636"/>
                  </a:lnTo>
                  <a:lnTo>
                    <a:pt x="432" y="643"/>
                  </a:lnTo>
                  <a:lnTo>
                    <a:pt x="408" y="649"/>
                  </a:lnTo>
                  <a:lnTo>
                    <a:pt x="369" y="655"/>
                  </a:lnTo>
                  <a:lnTo>
                    <a:pt x="326" y="656"/>
                  </a:lnTo>
                  <a:lnTo>
                    <a:pt x="281" y="654"/>
                  </a:lnTo>
                  <a:lnTo>
                    <a:pt x="237" y="645"/>
                  </a:lnTo>
                  <a:lnTo>
                    <a:pt x="195" y="631"/>
                  </a:lnTo>
                  <a:lnTo>
                    <a:pt x="157" y="611"/>
                  </a:lnTo>
                  <a:lnTo>
                    <a:pt x="123" y="588"/>
                  </a:lnTo>
                  <a:lnTo>
                    <a:pt x="93" y="562"/>
                  </a:lnTo>
                  <a:lnTo>
                    <a:pt x="66" y="530"/>
                  </a:lnTo>
                  <a:lnTo>
                    <a:pt x="43" y="496"/>
                  </a:lnTo>
                  <a:lnTo>
                    <a:pt x="24" y="458"/>
                  </a:lnTo>
                  <a:lnTo>
                    <a:pt x="11" y="416"/>
                  </a:lnTo>
                  <a:lnTo>
                    <a:pt x="2" y="374"/>
                  </a:lnTo>
                  <a:lnTo>
                    <a:pt x="0" y="330"/>
                  </a:lnTo>
                  <a:lnTo>
                    <a:pt x="0" y="328"/>
                  </a:lnTo>
                  <a:lnTo>
                    <a:pt x="1" y="294"/>
                  </a:lnTo>
                  <a:lnTo>
                    <a:pt x="6" y="263"/>
                  </a:lnTo>
                  <a:lnTo>
                    <a:pt x="13" y="231"/>
                  </a:lnTo>
                  <a:lnTo>
                    <a:pt x="24" y="201"/>
                  </a:lnTo>
                  <a:lnTo>
                    <a:pt x="43" y="162"/>
                  </a:lnTo>
                  <a:lnTo>
                    <a:pt x="65" y="128"/>
                  </a:lnTo>
                  <a:lnTo>
                    <a:pt x="92" y="97"/>
                  </a:lnTo>
                  <a:lnTo>
                    <a:pt x="123" y="69"/>
                  </a:lnTo>
                  <a:lnTo>
                    <a:pt x="157" y="45"/>
                  </a:lnTo>
                  <a:lnTo>
                    <a:pt x="197" y="25"/>
                  </a:lnTo>
                  <a:lnTo>
                    <a:pt x="238" y="11"/>
                  </a:lnTo>
                  <a:lnTo>
                    <a:pt x="283" y="2"/>
                  </a:lnTo>
                  <a:lnTo>
                    <a:pt x="3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fontAlgn="base">
                <a:lnSpc>
                  <a:spcPct val="120000"/>
                </a:lnSpc>
                <a:spcBef>
                  <a:spcPct val="50000"/>
                </a:spcBef>
                <a:spcAft>
                  <a:spcPct val="0"/>
                </a:spcAft>
              </a:pPr>
              <a:endParaRPr lang="en-US" sz="1200" b="1">
                <a:solidFill>
                  <a:srgbClr val="FFFFFF"/>
                </a:solidFill>
              </a:endParaRPr>
            </a:p>
          </p:txBody>
        </p:sp>
        <p:sp>
          <p:nvSpPr>
            <p:cNvPr id="25" name="Freeform 8"/>
            <p:cNvSpPr>
              <a:spLocks/>
            </p:cNvSpPr>
            <p:nvPr userDrawn="1"/>
          </p:nvSpPr>
          <p:spPr bwMode="auto">
            <a:xfrm>
              <a:off x="13510357" y="2572081"/>
              <a:ext cx="712788" cy="1009650"/>
            </a:xfrm>
            <a:custGeom>
              <a:avLst/>
              <a:gdLst/>
              <a:ahLst/>
              <a:cxnLst>
                <a:cxn ang="0">
                  <a:pos x="0" y="0"/>
                </a:cxn>
                <a:cxn ang="0">
                  <a:pos x="112" y="0"/>
                </a:cxn>
                <a:cxn ang="0">
                  <a:pos x="112" y="534"/>
                </a:cxn>
                <a:cxn ang="0">
                  <a:pos x="449" y="534"/>
                </a:cxn>
                <a:cxn ang="0">
                  <a:pos x="449" y="636"/>
                </a:cxn>
                <a:cxn ang="0">
                  <a:pos x="0" y="636"/>
                </a:cxn>
                <a:cxn ang="0">
                  <a:pos x="0" y="0"/>
                </a:cxn>
              </a:cxnLst>
              <a:rect l="0" t="0" r="r" b="b"/>
              <a:pathLst>
                <a:path w="449" h="636">
                  <a:moveTo>
                    <a:pt x="0" y="0"/>
                  </a:moveTo>
                  <a:lnTo>
                    <a:pt x="112" y="0"/>
                  </a:lnTo>
                  <a:lnTo>
                    <a:pt x="112" y="534"/>
                  </a:lnTo>
                  <a:lnTo>
                    <a:pt x="449" y="534"/>
                  </a:lnTo>
                  <a:lnTo>
                    <a:pt x="449" y="636"/>
                  </a:lnTo>
                  <a:lnTo>
                    <a:pt x="0" y="6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fontAlgn="base">
                <a:lnSpc>
                  <a:spcPct val="120000"/>
                </a:lnSpc>
                <a:spcBef>
                  <a:spcPct val="50000"/>
                </a:spcBef>
                <a:spcAft>
                  <a:spcPct val="0"/>
                </a:spcAft>
              </a:pPr>
              <a:endParaRPr lang="en-US" sz="1200" b="1">
                <a:solidFill>
                  <a:srgbClr val="FFFFFF"/>
                </a:solidFill>
              </a:endParaRPr>
            </a:p>
          </p:txBody>
        </p:sp>
        <p:sp>
          <p:nvSpPr>
            <p:cNvPr id="26" name="Freeform 9"/>
            <p:cNvSpPr>
              <a:spLocks/>
            </p:cNvSpPr>
            <p:nvPr userDrawn="1"/>
          </p:nvSpPr>
          <p:spPr bwMode="auto">
            <a:xfrm>
              <a:off x="14218382" y="2554619"/>
              <a:ext cx="930275" cy="1041400"/>
            </a:xfrm>
            <a:custGeom>
              <a:avLst/>
              <a:gdLst/>
              <a:ahLst/>
              <a:cxnLst>
                <a:cxn ang="0">
                  <a:pos x="373" y="1"/>
                </a:cxn>
                <a:cxn ang="0">
                  <a:pos x="445" y="15"/>
                </a:cxn>
                <a:cxn ang="0">
                  <a:pos x="506" y="42"/>
                </a:cxn>
                <a:cxn ang="0">
                  <a:pos x="557" y="78"/>
                </a:cxn>
                <a:cxn ang="0">
                  <a:pos x="509" y="181"/>
                </a:cxn>
                <a:cxn ang="0">
                  <a:pos x="455" y="140"/>
                </a:cxn>
                <a:cxn ang="0">
                  <a:pos x="398" y="112"/>
                </a:cxn>
                <a:cxn ang="0">
                  <a:pos x="329" y="103"/>
                </a:cxn>
                <a:cxn ang="0">
                  <a:pos x="272" y="110"/>
                </a:cxn>
                <a:cxn ang="0">
                  <a:pos x="221" y="133"/>
                </a:cxn>
                <a:cxn ang="0">
                  <a:pos x="178" y="168"/>
                </a:cxn>
                <a:cxn ang="0">
                  <a:pos x="146" y="213"/>
                </a:cxn>
                <a:cxn ang="0">
                  <a:pos x="125" y="267"/>
                </a:cxn>
                <a:cxn ang="0">
                  <a:pos x="118" y="327"/>
                </a:cxn>
                <a:cxn ang="0">
                  <a:pos x="119" y="358"/>
                </a:cxn>
                <a:cxn ang="0">
                  <a:pos x="134" y="415"/>
                </a:cxn>
                <a:cxn ang="0">
                  <a:pos x="161" y="466"/>
                </a:cxn>
                <a:cxn ang="0">
                  <a:pos x="197" y="507"/>
                </a:cxn>
                <a:cxn ang="0">
                  <a:pos x="245" y="536"/>
                </a:cxn>
                <a:cxn ang="0">
                  <a:pos x="300" y="552"/>
                </a:cxn>
                <a:cxn ang="0">
                  <a:pos x="357" y="553"/>
                </a:cxn>
                <a:cxn ang="0">
                  <a:pos x="407" y="541"/>
                </a:cxn>
                <a:cxn ang="0">
                  <a:pos x="452" y="519"/>
                </a:cxn>
                <a:cxn ang="0">
                  <a:pos x="494" y="489"/>
                </a:cxn>
                <a:cxn ang="0">
                  <a:pos x="586" y="544"/>
                </a:cxn>
                <a:cxn ang="0">
                  <a:pos x="534" y="591"/>
                </a:cxn>
                <a:cxn ang="0">
                  <a:pos x="476" y="626"/>
                </a:cxn>
                <a:cxn ang="0">
                  <a:pos x="407" y="649"/>
                </a:cxn>
                <a:cxn ang="0">
                  <a:pos x="326" y="656"/>
                </a:cxn>
                <a:cxn ang="0">
                  <a:pos x="238" y="645"/>
                </a:cxn>
                <a:cxn ang="0">
                  <a:pos x="158" y="611"/>
                </a:cxn>
                <a:cxn ang="0">
                  <a:pos x="92" y="562"/>
                </a:cxn>
                <a:cxn ang="0">
                  <a:pos x="44" y="496"/>
                </a:cxn>
                <a:cxn ang="0">
                  <a:pos x="11" y="416"/>
                </a:cxn>
                <a:cxn ang="0">
                  <a:pos x="0" y="330"/>
                </a:cxn>
                <a:cxn ang="0">
                  <a:pos x="2" y="283"/>
                </a:cxn>
                <a:cxn ang="0">
                  <a:pos x="24" y="201"/>
                </a:cxn>
                <a:cxn ang="0">
                  <a:pos x="66" y="128"/>
                </a:cxn>
                <a:cxn ang="0">
                  <a:pos x="124" y="69"/>
                </a:cxn>
                <a:cxn ang="0">
                  <a:pos x="197" y="25"/>
                </a:cxn>
                <a:cxn ang="0">
                  <a:pos x="283" y="2"/>
                </a:cxn>
              </a:cxnLst>
              <a:rect l="0" t="0" r="r" b="b"/>
              <a:pathLst>
                <a:path w="586" h="656">
                  <a:moveTo>
                    <a:pt x="330" y="0"/>
                  </a:moveTo>
                  <a:lnTo>
                    <a:pt x="373" y="1"/>
                  </a:lnTo>
                  <a:lnTo>
                    <a:pt x="411" y="7"/>
                  </a:lnTo>
                  <a:lnTo>
                    <a:pt x="445" y="15"/>
                  </a:lnTo>
                  <a:lnTo>
                    <a:pt x="477" y="28"/>
                  </a:lnTo>
                  <a:lnTo>
                    <a:pt x="506" y="42"/>
                  </a:lnTo>
                  <a:lnTo>
                    <a:pt x="533" y="59"/>
                  </a:lnTo>
                  <a:lnTo>
                    <a:pt x="557" y="78"/>
                  </a:lnTo>
                  <a:lnTo>
                    <a:pt x="581" y="99"/>
                  </a:lnTo>
                  <a:lnTo>
                    <a:pt x="509" y="181"/>
                  </a:lnTo>
                  <a:lnTo>
                    <a:pt x="483" y="160"/>
                  </a:lnTo>
                  <a:lnTo>
                    <a:pt x="455" y="140"/>
                  </a:lnTo>
                  <a:lnTo>
                    <a:pt x="427" y="124"/>
                  </a:lnTo>
                  <a:lnTo>
                    <a:pt x="398" y="112"/>
                  </a:lnTo>
                  <a:lnTo>
                    <a:pt x="365" y="105"/>
                  </a:lnTo>
                  <a:lnTo>
                    <a:pt x="329" y="103"/>
                  </a:lnTo>
                  <a:lnTo>
                    <a:pt x="300" y="105"/>
                  </a:lnTo>
                  <a:lnTo>
                    <a:pt x="272" y="110"/>
                  </a:lnTo>
                  <a:lnTo>
                    <a:pt x="245" y="120"/>
                  </a:lnTo>
                  <a:lnTo>
                    <a:pt x="221" y="133"/>
                  </a:lnTo>
                  <a:lnTo>
                    <a:pt x="197" y="149"/>
                  </a:lnTo>
                  <a:lnTo>
                    <a:pt x="178" y="168"/>
                  </a:lnTo>
                  <a:lnTo>
                    <a:pt x="161" y="190"/>
                  </a:lnTo>
                  <a:lnTo>
                    <a:pt x="146" y="213"/>
                  </a:lnTo>
                  <a:lnTo>
                    <a:pt x="134" y="240"/>
                  </a:lnTo>
                  <a:lnTo>
                    <a:pt x="125" y="267"/>
                  </a:lnTo>
                  <a:lnTo>
                    <a:pt x="119" y="296"/>
                  </a:lnTo>
                  <a:lnTo>
                    <a:pt x="118" y="327"/>
                  </a:lnTo>
                  <a:lnTo>
                    <a:pt x="118" y="328"/>
                  </a:lnTo>
                  <a:lnTo>
                    <a:pt x="119" y="358"/>
                  </a:lnTo>
                  <a:lnTo>
                    <a:pt x="125" y="387"/>
                  </a:lnTo>
                  <a:lnTo>
                    <a:pt x="134" y="415"/>
                  </a:lnTo>
                  <a:lnTo>
                    <a:pt x="146" y="442"/>
                  </a:lnTo>
                  <a:lnTo>
                    <a:pt x="161" y="466"/>
                  </a:lnTo>
                  <a:lnTo>
                    <a:pt x="178" y="488"/>
                  </a:lnTo>
                  <a:lnTo>
                    <a:pt x="197" y="507"/>
                  </a:lnTo>
                  <a:lnTo>
                    <a:pt x="221" y="523"/>
                  </a:lnTo>
                  <a:lnTo>
                    <a:pt x="245" y="536"/>
                  </a:lnTo>
                  <a:lnTo>
                    <a:pt x="272" y="546"/>
                  </a:lnTo>
                  <a:lnTo>
                    <a:pt x="300" y="552"/>
                  </a:lnTo>
                  <a:lnTo>
                    <a:pt x="329" y="555"/>
                  </a:lnTo>
                  <a:lnTo>
                    <a:pt x="357" y="553"/>
                  </a:lnTo>
                  <a:lnTo>
                    <a:pt x="383" y="548"/>
                  </a:lnTo>
                  <a:lnTo>
                    <a:pt x="407" y="541"/>
                  </a:lnTo>
                  <a:lnTo>
                    <a:pt x="431" y="531"/>
                  </a:lnTo>
                  <a:lnTo>
                    <a:pt x="452" y="519"/>
                  </a:lnTo>
                  <a:lnTo>
                    <a:pt x="473" y="506"/>
                  </a:lnTo>
                  <a:lnTo>
                    <a:pt x="494" y="489"/>
                  </a:lnTo>
                  <a:lnTo>
                    <a:pt x="514" y="471"/>
                  </a:lnTo>
                  <a:lnTo>
                    <a:pt x="586" y="544"/>
                  </a:lnTo>
                  <a:lnTo>
                    <a:pt x="561" y="568"/>
                  </a:lnTo>
                  <a:lnTo>
                    <a:pt x="534" y="591"/>
                  </a:lnTo>
                  <a:lnTo>
                    <a:pt x="506" y="610"/>
                  </a:lnTo>
                  <a:lnTo>
                    <a:pt x="476" y="626"/>
                  </a:lnTo>
                  <a:lnTo>
                    <a:pt x="444" y="639"/>
                  </a:lnTo>
                  <a:lnTo>
                    <a:pt x="407" y="649"/>
                  </a:lnTo>
                  <a:lnTo>
                    <a:pt x="368" y="655"/>
                  </a:lnTo>
                  <a:lnTo>
                    <a:pt x="326" y="656"/>
                  </a:lnTo>
                  <a:lnTo>
                    <a:pt x="280" y="654"/>
                  </a:lnTo>
                  <a:lnTo>
                    <a:pt x="238" y="645"/>
                  </a:lnTo>
                  <a:lnTo>
                    <a:pt x="196" y="631"/>
                  </a:lnTo>
                  <a:lnTo>
                    <a:pt x="158" y="611"/>
                  </a:lnTo>
                  <a:lnTo>
                    <a:pt x="123" y="588"/>
                  </a:lnTo>
                  <a:lnTo>
                    <a:pt x="92" y="562"/>
                  </a:lnTo>
                  <a:lnTo>
                    <a:pt x="66" y="530"/>
                  </a:lnTo>
                  <a:lnTo>
                    <a:pt x="44" y="496"/>
                  </a:lnTo>
                  <a:lnTo>
                    <a:pt x="25" y="458"/>
                  </a:lnTo>
                  <a:lnTo>
                    <a:pt x="11" y="416"/>
                  </a:lnTo>
                  <a:lnTo>
                    <a:pt x="2" y="374"/>
                  </a:lnTo>
                  <a:lnTo>
                    <a:pt x="0" y="330"/>
                  </a:lnTo>
                  <a:lnTo>
                    <a:pt x="0" y="328"/>
                  </a:lnTo>
                  <a:lnTo>
                    <a:pt x="2" y="283"/>
                  </a:lnTo>
                  <a:lnTo>
                    <a:pt x="11" y="241"/>
                  </a:lnTo>
                  <a:lnTo>
                    <a:pt x="24" y="201"/>
                  </a:lnTo>
                  <a:lnTo>
                    <a:pt x="42" y="162"/>
                  </a:lnTo>
                  <a:lnTo>
                    <a:pt x="66" y="128"/>
                  </a:lnTo>
                  <a:lnTo>
                    <a:pt x="92" y="97"/>
                  </a:lnTo>
                  <a:lnTo>
                    <a:pt x="124" y="69"/>
                  </a:lnTo>
                  <a:lnTo>
                    <a:pt x="158" y="45"/>
                  </a:lnTo>
                  <a:lnTo>
                    <a:pt x="197" y="25"/>
                  </a:lnTo>
                  <a:lnTo>
                    <a:pt x="239" y="11"/>
                  </a:lnTo>
                  <a:lnTo>
                    <a:pt x="283" y="2"/>
                  </a:lnTo>
                  <a:lnTo>
                    <a:pt x="3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fontAlgn="base">
                <a:lnSpc>
                  <a:spcPct val="120000"/>
                </a:lnSpc>
                <a:spcBef>
                  <a:spcPct val="50000"/>
                </a:spcBef>
                <a:spcAft>
                  <a:spcPct val="0"/>
                </a:spcAft>
              </a:pPr>
              <a:endParaRPr lang="en-US" sz="1200" b="1">
                <a:solidFill>
                  <a:srgbClr val="FFFFFF"/>
                </a:solidFill>
              </a:endParaRPr>
            </a:p>
          </p:txBody>
        </p:sp>
        <p:sp>
          <p:nvSpPr>
            <p:cNvPr id="27" name="Freeform 10"/>
            <p:cNvSpPr>
              <a:spLocks/>
            </p:cNvSpPr>
            <p:nvPr userDrawn="1"/>
          </p:nvSpPr>
          <p:spPr bwMode="auto">
            <a:xfrm>
              <a:off x="8984395" y="1894219"/>
              <a:ext cx="1671638" cy="1635125"/>
            </a:xfrm>
            <a:custGeom>
              <a:avLst/>
              <a:gdLst/>
              <a:ahLst/>
              <a:cxnLst>
                <a:cxn ang="0">
                  <a:pos x="562" y="0"/>
                </a:cxn>
                <a:cxn ang="0">
                  <a:pos x="678" y="21"/>
                </a:cxn>
                <a:cxn ang="0">
                  <a:pos x="785" y="66"/>
                </a:cxn>
                <a:cxn ang="0">
                  <a:pos x="879" y="132"/>
                </a:cxn>
                <a:cxn ang="0">
                  <a:pos x="956" y="218"/>
                </a:cxn>
                <a:cxn ang="0">
                  <a:pos x="1013" y="320"/>
                </a:cxn>
                <a:cxn ang="0">
                  <a:pos x="1046" y="436"/>
                </a:cxn>
                <a:cxn ang="0">
                  <a:pos x="1053" y="513"/>
                </a:cxn>
                <a:cxn ang="0">
                  <a:pos x="997" y="469"/>
                </a:cxn>
                <a:cxn ang="0">
                  <a:pos x="931" y="438"/>
                </a:cxn>
                <a:cxn ang="0">
                  <a:pos x="887" y="348"/>
                </a:cxn>
                <a:cxn ang="0">
                  <a:pos x="826" y="272"/>
                </a:cxn>
                <a:cxn ang="0">
                  <a:pos x="751" y="212"/>
                </a:cxn>
                <a:cxn ang="0">
                  <a:pos x="663" y="171"/>
                </a:cxn>
                <a:cxn ang="0">
                  <a:pos x="568" y="152"/>
                </a:cxn>
                <a:cxn ang="0">
                  <a:pos x="468" y="155"/>
                </a:cxn>
                <a:cxn ang="0">
                  <a:pos x="368" y="186"/>
                </a:cxn>
                <a:cxn ang="0">
                  <a:pos x="282" y="236"/>
                </a:cxn>
                <a:cxn ang="0">
                  <a:pos x="211" y="308"/>
                </a:cxn>
                <a:cxn ang="0">
                  <a:pos x="159" y="393"/>
                </a:cxn>
                <a:cxn ang="0">
                  <a:pos x="127" y="488"/>
                </a:cxn>
                <a:cxn ang="0">
                  <a:pos x="119" y="593"/>
                </a:cxn>
                <a:cxn ang="0">
                  <a:pos x="137" y="699"/>
                </a:cxn>
                <a:cxn ang="0">
                  <a:pos x="178" y="795"/>
                </a:cxn>
                <a:cxn ang="0">
                  <a:pos x="239" y="876"/>
                </a:cxn>
                <a:cxn ang="0">
                  <a:pos x="318" y="940"/>
                </a:cxn>
                <a:cxn ang="0">
                  <a:pos x="407" y="984"/>
                </a:cxn>
                <a:cxn ang="0">
                  <a:pos x="401" y="1030"/>
                </a:cxn>
                <a:cxn ang="0">
                  <a:pos x="297" y="992"/>
                </a:cxn>
                <a:cxn ang="0">
                  <a:pos x="203" y="935"/>
                </a:cxn>
                <a:cxn ang="0">
                  <a:pos x="123" y="860"/>
                </a:cxn>
                <a:cxn ang="0">
                  <a:pos x="61" y="768"/>
                </a:cxn>
                <a:cxn ang="0">
                  <a:pos x="19" y="664"/>
                </a:cxn>
                <a:cxn ang="0">
                  <a:pos x="0" y="547"/>
                </a:cxn>
                <a:cxn ang="0">
                  <a:pos x="8" y="428"/>
                </a:cxn>
                <a:cxn ang="0">
                  <a:pos x="40" y="318"/>
                </a:cxn>
                <a:cxn ang="0">
                  <a:pos x="98" y="217"/>
                </a:cxn>
                <a:cxn ang="0">
                  <a:pos x="175" y="132"/>
                </a:cxn>
                <a:cxn ang="0">
                  <a:pos x="270" y="66"/>
                </a:cxn>
                <a:cxn ang="0">
                  <a:pos x="381" y="20"/>
                </a:cxn>
                <a:cxn ang="0">
                  <a:pos x="502" y="0"/>
                </a:cxn>
              </a:cxnLst>
              <a:rect l="0" t="0" r="r" b="b"/>
              <a:pathLst>
                <a:path w="1053" h="1030">
                  <a:moveTo>
                    <a:pt x="502" y="0"/>
                  </a:moveTo>
                  <a:lnTo>
                    <a:pt x="562" y="0"/>
                  </a:lnTo>
                  <a:lnTo>
                    <a:pt x="621" y="7"/>
                  </a:lnTo>
                  <a:lnTo>
                    <a:pt x="678" y="21"/>
                  </a:lnTo>
                  <a:lnTo>
                    <a:pt x="732" y="40"/>
                  </a:lnTo>
                  <a:lnTo>
                    <a:pt x="785" y="66"/>
                  </a:lnTo>
                  <a:lnTo>
                    <a:pt x="834" y="97"/>
                  </a:lnTo>
                  <a:lnTo>
                    <a:pt x="879" y="132"/>
                  </a:lnTo>
                  <a:lnTo>
                    <a:pt x="919" y="173"/>
                  </a:lnTo>
                  <a:lnTo>
                    <a:pt x="956" y="218"/>
                  </a:lnTo>
                  <a:lnTo>
                    <a:pt x="988" y="268"/>
                  </a:lnTo>
                  <a:lnTo>
                    <a:pt x="1013" y="320"/>
                  </a:lnTo>
                  <a:lnTo>
                    <a:pt x="1033" y="377"/>
                  </a:lnTo>
                  <a:lnTo>
                    <a:pt x="1046" y="436"/>
                  </a:lnTo>
                  <a:lnTo>
                    <a:pt x="1051" y="474"/>
                  </a:lnTo>
                  <a:lnTo>
                    <a:pt x="1053" y="513"/>
                  </a:lnTo>
                  <a:lnTo>
                    <a:pt x="1027" y="490"/>
                  </a:lnTo>
                  <a:lnTo>
                    <a:pt x="997" y="469"/>
                  </a:lnTo>
                  <a:lnTo>
                    <a:pt x="966" y="452"/>
                  </a:lnTo>
                  <a:lnTo>
                    <a:pt x="931" y="438"/>
                  </a:lnTo>
                  <a:lnTo>
                    <a:pt x="912" y="390"/>
                  </a:lnTo>
                  <a:lnTo>
                    <a:pt x="887" y="348"/>
                  </a:lnTo>
                  <a:lnTo>
                    <a:pt x="859" y="308"/>
                  </a:lnTo>
                  <a:lnTo>
                    <a:pt x="826" y="272"/>
                  </a:lnTo>
                  <a:lnTo>
                    <a:pt x="790" y="240"/>
                  </a:lnTo>
                  <a:lnTo>
                    <a:pt x="751" y="212"/>
                  </a:lnTo>
                  <a:lnTo>
                    <a:pt x="708" y="189"/>
                  </a:lnTo>
                  <a:lnTo>
                    <a:pt x="663" y="171"/>
                  </a:lnTo>
                  <a:lnTo>
                    <a:pt x="617" y="159"/>
                  </a:lnTo>
                  <a:lnTo>
                    <a:pt x="568" y="152"/>
                  </a:lnTo>
                  <a:lnTo>
                    <a:pt x="518" y="150"/>
                  </a:lnTo>
                  <a:lnTo>
                    <a:pt x="468" y="155"/>
                  </a:lnTo>
                  <a:lnTo>
                    <a:pt x="416" y="167"/>
                  </a:lnTo>
                  <a:lnTo>
                    <a:pt x="368" y="186"/>
                  </a:lnTo>
                  <a:lnTo>
                    <a:pt x="322" y="209"/>
                  </a:lnTo>
                  <a:lnTo>
                    <a:pt x="282" y="236"/>
                  </a:lnTo>
                  <a:lnTo>
                    <a:pt x="244" y="270"/>
                  </a:lnTo>
                  <a:lnTo>
                    <a:pt x="211" y="308"/>
                  </a:lnTo>
                  <a:lnTo>
                    <a:pt x="182" y="348"/>
                  </a:lnTo>
                  <a:lnTo>
                    <a:pt x="159" y="393"/>
                  </a:lnTo>
                  <a:lnTo>
                    <a:pt x="141" y="440"/>
                  </a:lnTo>
                  <a:lnTo>
                    <a:pt x="127" y="488"/>
                  </a:lnTo>
                  <a:lnTo>
                    <a:pt x="120" y="540"/>
                  </a:lnTo>
                  <a:lnTo>
                    <a:pt x="119" y="593"/>
                  </a:lnTo>
                  <a:lnTo>
                    <a:pt x="125" y="646"/>
                  </a:lnTo>
                  <a:lnTo>
                    <a:pt x="137" y="699"/>
                  </a:lnTo>
                  <a:lnTo>
                    <a:pt x="155" y="749"/>
                  </a:lnTo>
                  <a:lnTo>
                    <a:pt x="178" y="795"/>
                  </a:lnTo>
                  <a:lnTo>
                    <a:pt x="206" y="837"/>
                  </a:lnTo>
                  <a:lnTo>
                    <a:pt x="239" y="876"/>
                  </a:lnTo>
                  <a:lnTo>
                    <a:pt x="276" y="910"/>
                  </a:lnTo>
                  <a:lnTo>
                    <a:pt x="318" y="940"/>
                  </a:lnTo>
                  <a:lnTo>
                    <a:pt x="360" y="964"/>
                  </a:lnTo>
                  <a:lnTo>
                    <a:pt x="407" y="984"/>
                  </a:lnTo>
                  <a:lnTo>
                    <a:pt x="403" y="1007"/>
                  </a:lnTo>
                  <a:lnTo>
                    <a:pt x="401" y="1030"/>
                  </a:lnTo>
                  <a:lnTo>
                    <a:pt x="347" y="1014"/>
                  </a:lnTo>
                  <a:lnTo>
                    <a:pt x="297" y="992"/>
                  </a:lnTo>
                  <a:lnTo>
                    <a:pt x="248" y="967"/>
                  </a:lnTo>
                  <a:lnTo>
                    <a:pt x="203" y="935"/>
                  </a:lnTo>
                  <a:lnTo>
                    <a:pt x="161" y="900"/>
                  </a:lnTo>
                  <a:lnTo>
                    <a:pt x="123" y="860"/>
                  </a:lnTo>
                  <a:lnTo>
                    <a:pt x="91" y="817"/>
                  </a:lnTo>
                  <a:lnTo>
                    <a:pt x="61" y="768"/>
                  </a:lnTo>
                  <a:lnTo>
                    <a:pt x="38" y="717"/>
                  </a:lnTo>
                  <a:lnTo>
                    <a:pt x="19" y="664"/>
                  </a:lnTo>
                  <a:lnTo>
                    <a:pt x="6" y="607"/>
                  </a:lnTo>
                  <a:lnTo>
                    <a:pt x="0" y="547"/>
                  </a:lnTo>
                  <a:lnTo>
                    <a:pt x="0" y="487"/>
                  </a:lnTo>
                  <a:lnTo>
                    <a:pt x="8" y="428"/>
                  </a:lnTo>
                  <a:lnTo>
                    <a:pt x="21" y="372"/>
                  </a:lnTo>
                  <a:lnTo>
                    <a:pt x="40" y="318"/>
                  </a:lnTo>
                  <a:lnTo>
                    <a:pt x="66" y="266"/>
                  </a:lnTo>
                  <a:lnTo>
                    <a:pt x="98" y="217"/>
                  </a:lnTo>
                  <a:lnTo>
                    <a:pt x="134" y="173"/>
                  </a:lnTo>
                  <a:lnTo>
                    <a:pt x="175" y="132"/>
                  </a:lnTo>
                  <a:lnTo>
                    <a:pt x="220" y="96"/>
                  </a:lnTo>
                  <a:lnTo>
                    <a:pt x="270" y="66"/>
                  </a:lnTo>
                  <a:lnTo>
                    <a:pt x="324" y="39"/>
                  </a:lnTo>
                  <a:lnTo>
                    <a:pt x="381" y="20"/>
                  </a:lnTo>
                  <a:lnTo>
                    <a:pt x="441" y="6"/>
                  </a:lnTo>
                  <a:lnTo>
                    <a:pt x="5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fontAlgn="base">
                <a:lnSpc>
                  <a:spcPct val="120000"/>
                </a:lnSpc>
                <a:spcBef>
                  <a:spcPct val="50000"/>
                </a:spcBef>
                <a:spcAft>
                  <a:spcPct val="0"/>
                </a:spcAft>
              </a:pPr>
              <a:endParaRPr lang="en-US" sz="1200" b="1">
                <a:solidFill>
                  <a:srgbClr val="FFFFFF"/>
                </a:solidFill>
              </a:endParaRPr>
            </a:p>
          </p:txBody>
        </p:sp>
        <p:sp>
          <p:nvSpPr>
            <p:cNvPr id="28" name="Freeform 11"/>
            <p:cNvSpPr>
              <a:spLocks/>
            </p:cNvSpPr>
            <p:nvPr userDrawn="1"/>
          </p:nvSpPr>
          <p:spPr bwMode="auto">
            <a:xfrm>
              <a:off x="9647970" y="2414919"/>
              <a:ext cx="1301750" cy="1289050"/>
            </a:xfrm>
            <a:custGeom>
              <a:avLst/>
              <a:gdLst/>
              <a:ahLst/>
              <a:cxnLst>
                <a:cxn ang="0">
                  <a:pos x="468" y="4"/>
                </a:cxn>
                <a:cxn ang="0">
                  <a:pos x="567" y="32"/>
                </a:cxn>
                <a:cxn ang="0">
                  <a:pos x="654" y="80"/>
                </a:cxn>
                <a:cxn ang="0">
                  <a:pos x="725" y="147"/>
                </a:cxn>
                <a:cxn ang="0">
                  <a:pos x="777" y="227"/>
                </a:cxn>
                <a:cxn ang="0">
                  <a:pos x="810" y="318"/>
                </a:cxn>
                <a:cxn ang="0">
                  <a:pos x="820" y="415"/>
                </a:cxn>
                <a:cxn ang="0">
                  <a:pos x="805" y="515"/>
                </a:cxn>
                <a:cxn ang="0">
                  <a:pos x="767" y="609"/>
                </a:cxn>
                <a:cxn ang="0">
                  <a:pos x="709" y="686"/>
                </a:cxn>
                <a:cxn ang="0">
                  <a:pos x="635" y="748"/>
                </a:cxn>
                <a:cxn ang="0">
                  <a:pos x="549" y="790"/>
                </a:cxn>
                <a:cxn ang="0">
                  <a:pos x="455" y="812"/>
                </a:cxn>
                <a:cxn ang="0">
                  <a:pos x="471" y="773"/>
                </a:cxn>
                <a:cxn ang="0">
                  <a:pos x="551" y="741"/>
                </a:cxn>
                <a:cxn ang="0">
                  <a:pos x="622" y="687"/>
                </a:cxn>
                <a:cxn ang="0">
                  <a:pos x="677" y="617"/>
                </a:cxn>
                <a:cxn ang="0">
                  <a:pos x="714" y="532"/>
                </a:cxn>
                <a:cxn ang="0">
                  <a:pos x="726" y="443"/>
                </a:cxn>
                <a:cxn ang="0">
                  <a:pos x="716" y="355"/>
                </a:cxn>
                <a:cxn ang="0">
                  <a:pos x="684" y="275"/>
                </a:cxn>
                <a:cxn ang="0">
                  <a:pos x="634" y="206"/>
                </a:cxn>
                <a:cxn ang="0">
                  <a:pos x="567" y="153"/>
                </a:cxn>
                <a:cxn ang="0">
                  <a:pos x="485" y="118"/>
                </a:cxn>
                <a:cxn ang="0">
                  <a:pos x="397" y="107"/>
                </a:cxn>
                <a:cxn ang="0">
                  <a:pos x="312" y="119"/>
                </a:cxn>
                <a:cxn ang="0">
                  <a:pos x="233" y="153"/>
                </a:cxn>
                <a:cxn ang="0">
                  <a:pos x="164" y="206"/>
                </a:cxn>
                <a:cxn ang="0">
                  <a:pos x="111" y="275"/>
                </a:cxn>
                <a:cxn ang="0">
                  <a:pos x="75" y="359"/>
                </a:cxn>
                <a:cxn ang="0">
                  <a:pos x="63" y="464"/>
                </a:cxn>
                <a:cxn ang="0">
                  <a:pos x="48" y="537"/>
                </a:cxn>
                <a:cxn ang="0">
                  <a:pos x="13" y="510"/>
                </a:cxn>
                <a:cxn ang="0">
                  <a:pos x="0" y="408"/>
                </a:cxn>
                <a:cxn ang="0">
                  <a:pos x="14" y="300"/>
                </a:cxn>
                <a:cxn ang="0">
                  <a:pos x="53" y="206"/>
                </a:cxn>
                <a:cxn ang="0">
                  <a:pos x="112" y="128"/>
                </a:cxn>
                <a:cxn ang="0">
                  <a:pos x="186" y="66"/>
                </a:cxn>
                <a:cxn ang="0">
                  <a:pos x="273" y="24"/>
                </a:cxn>
                <a:cxn ang="0">
                  <a:pos x="368" y="3"/>
                </a:cxn>
              </a:cxnLst>
              <a:rect l="0" t="0" r="r" b="b"/>
              <a:pathLst>
                <a:path w="820" h="812">
                  <a:moveTo>
                    <a:pt x="417" y="0"/>
                  </a:moveTo>
                  <a:lnTo>
                    <a:pt x="468" y="4"/>
                  </a:lnTo>
                  <a:lnTo>
                    <a:pt x="518" y="15"/>
                  </a:lnTo>
                  <a:lnTo>
                    <a:pt x="567" y="32"/>
                  </a:lnTo>
                  <a:lnTo>
                    <a:pt x="612" y="54"/>
                  </a:lnTo>
                  <a:lnTo>
                    <a:pt x="654" y="80"/>
                  </a:lnTo>
                  <a:lnTo>
                    <a:pt x="692" y="112"/>
                  </a:lnTo>
                  <a:lnTo>
                    <a:pt x="725" y="147"/>
                  </a:lnTo>
                  <a:lnTo>
                    <a:pt x="754" y="186"/>
                  </a:lnTo>
                  <a:lnTo>
                    <a:pt x="777" y="227"/>
                  </a:lnTo>
                  <a:lnTo>
                    <a:pt x="797" y="272"/>
                  </a:lnTo>
                  <a:lnTo>
                    <a:pt x="810" y="318"/>
                  </a:lnTo>
                  <a:lnTo>
                    <a:pt x="817" y="366"/>
                  </a:lnTo>
                  <a:lnTo>
                    <a:pt x="820" y="415"/>
                  </a:lnTo>
                  <a:lnTo>
                    <a:pt x="816" y="466"/>
                  </a:lnTo>
                  <a:lnTo>
                    <a:pt x="805" y="515"/>
                  </a:lnTo>
                  <a:lnTo>
                    <a:pt x="789" y="564"/>
                  </a:lnTo>
                  <a:lnTo>
                    <a:pt x="767" y="609"/>
                  </a:lnTo>
                  <a:lnTo>
                    <a:pt x="740" y="650"/>
                  </a:lnTo>
                  <a:lnTo>
                    <a:pt x="709" y="686"/>
                  </a:lnTo>
                  <a:lnTo>
                    <a:pt x="673" y="720"/>
                  </a:lnTo>
                  <a:lnTo>
                    <a:pt x="635" y="748"/>
                  </a:lnTo>
                  <a:lnTo>
                    <a:pt x="594" y="772"/>
                  </a:lnTo>
                  <a:lnTo>
                    <a:pt x="549" y="790"/>
                  </a:lnTo>
                  <a:lnTo>
                    <a:pt x="502" y="804"/>
                  </a:lnTo>
                  <a:lnTo>
                    <a:pt x="455" y="812"/>
                  </a:lnTo>
                  <a:lnTo>
                    <a:pt x="463" y="793"/>
                  </a:lnTo>
                  <a:lnTo>
                    <a:pt x="471" y="773"/>
                  </a:lnTo>
                  <a:lnTo>
                    <a:pt x="512" y="760"/>
                  </a:lnTo>
                  <a:lnTo>
                    <a:pt x="551" y="741"/>
                  </a:lnTo>
                  <a:lnTo>
                    <a:pt x="588" y="716"/>
                  </a:lnTo>
                  <a:lnTo>
                    <a:pt x="622" y="687"/>
                  </a:lnTo>
                  <a:lnTo>
                    <a:pt x="651" y="655"/>
                  </a:lnTo>
                  <a:lnTo>
                    <a:pt x="677" y="617"/>
                  </a:lnTo>
                  <a:lnTo>
                    <a:pt x="698" y="577"/>
                  </a:lnTo>
                  <a:lnTo>
                    <a:pt x="714" y="532"/>
                  </a:lnTo>
                  <a:lnTo>
                    <a:pt x="723" y="487"/>
                  </a:lnTo>
                  <a:lnTo>
                    <a:pt x="726" y="443"/>
                  </a:lnTo>
                  <a:lnTo>
                    <a:pt x="723" y="398"/>
                  </a:lnTo>
                  <a:lnTo>
                    <a:pt x="716" y="355"/>
                  </a:lnTo>
                  <a:lnTo>
                    <a:pt x="703" y="314"/>
                  </a:lnTo>
                  <a:lnTo>
                    <a:pt x="684" y="275"/>
                  </a:lnTo>
                  <a:lnTo>
                    <a:pt x="661" y="239"/>
                  </a:lnTo>
                  <a:lnTo>
                    <a:pt x="634" y="206"/>
                  </a:lnTo>
                  <a:lnTo>
                    <a:pt x="603" y="177"/>
                  </a:lnTo>
                  <a:lnTo>
                    <a:pt x="567" y="153"/>
                  </a:lnTo>
                  <a:lnTo>
                    <a:pt x="528" y="133"/>
                  </a:lnTo>
                  <a:lnTo>
                    <a:pt x="485" y="118"/>
                  </a:lnTo>
                  <a:lnTo>
                    <a:pt x="441" y="110"/>
                  </a:lnTo>
                  <a:lnTo>
                    <a:pt x="397" y="107"/>
                  </a:lnTo>
                  <a:lnTo>
                    <a:pt x="354" y="111"/>
                  </a:lnTo>
                  <a:lnTo>
                    <a:pt x="312" y="119"/>
                  </a:lnTo>
                  <a:lnTo>
                    <a:pt x="271" y="134"/>
                  </a:lnTo>
                  <a:lnTo>
                    <a:pt x="233" y="153"/>
                  </a:lnTo>
                  <a:lnTo>
                    <a:pt x="197" y="177"/>
                  </a:lnTo>
                  <a:lnTo>
                    <a:pt x="164" y="206"/>
                  </a:lnTo>
                  <a:lnTo>
                    <a:pt x="135" y="239"/>
                  </a:lnTo>
                  <a:lnTo>
                    <a:pt x="111" y="275"/>
                  </a:lnTo>
                  <a:lnTo>
                    <a:pt x="90" y="315"/>
                  </a:lnTo>
                  <a:lnTo>
                    <a:pt x="75" y="359"/>
                  </a:lnTo>
                  <a:lnTo>
                    <a:pt x="66" y="412"/>
                  </a:lnTo>
                  <a:lnTo>
                    <a:pt x="63" y="464"/>
                  </a:lnTo>
                  <a:lnTo>
                    <a:pt x="69" y="517"/>
                  </a:lnTo>
                  <a:lnTo>
                    <a:pt x="48" y="537"/>
                  </a:lnTo>
                  <a:lnTo>
                    <a:pt x="30" y="560"/>
                  </a:lnTo>
                  <a:lnTo>
                    <a:pt x="13" y="510"/>
                  </a:lnTo>
                  <a:lnTo>
                    <a:pt x="3" y="460"/>
                  </a:lnTo>
                  <a:lnTo>
                    <a:pt x="0" y="408"/>
                  </a:lnTo>
                  <a:lnTo>
                    <a:pt x="3" y="353"/>
                  </a:lnTo>
                  <a:lnTo>
                    <a:pt x="14" y="300"/>
                  </a:lnTo>
                  <a:lnTo>
                    <a:pt x="31" y="251"/>
                  </a:lnTo>
                  <a:lnTo>
                    <a:pt x="53" y="206"/>
                  </a:lnTo>
                  <a:lnTo>
                    <a:pt x="80" y="165"/>
                  </a:lnTo>
                  <a:lnTo>
                    <a:pt x="112" y="128"/>
                  </a:lnTo>
                  <a:lnTo>
                    <a:pt x="147" y="95"/>
                  </a:lnTo>
                  <a:lnTo>
                    <a:pt x="186" y="66"/>
                  </a:lnTo>
                  <a:lnTo>
                    <a:pt x="228" y="43"/>
                  </a:lnTo>
                  <a:lnTo>
                    <a:pt x="273" y="24"/>
                  </a:lnTo>
                  <a:lnTo>
                    <a:pt x="319" y="10"/>
                  </a:lnTo>
                  <a:lnTo>
                    <a:pt x="368" y="3"/>
                  </a:lnTo>
                  <a:lnTo>
                    <a:pt x="4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fontAlgn="base">
                <a:lnSpc>
                  <a:spcPct val="120000"/>
                </a:lnSpc>
                <a:spcBef>
                  <a:spcPct val="50000"/>
                </a:spcBef>
                <a:spcAft>
                  <a:spcPct val="0"/>
                </a:spcAft>
              </a:pPr>
              <a:endParaRPr lang="en-US" sz="1200" b="1">
                <a:solidFill>
                  <a:srgbClr val="FFFFFF"/>
                </a:solidFill>
              </a:endParaRPr>
            </a:p>
          </p:txBody>
        </p:sp>
        <p:sp>
          <p:nvSpPr>
            <p:cNvPr id="29" name="Freeform 12"/>
            <p:cNvSpPr>
              <a:spLocks noEditPoints="1"/>
            </p:cNvSpPr>
            <p:nvPr userDrawn="1"/>
          </p:nvSpPr>
          <p:spPr bwMode="auto">
            <a:xfrm>
              <a:off x="9560657" y="3035631"/>
              <a:ext cx="931863" cy="923925"/>
            </a:xfrm>
            <a:custGeom>
              <a:avLst/>
              <a:gdLst/>
              <a:ahLst/>
              <a:cxnLst>
                <a:cxn ang="0">
                  <a:pos x="243" y="92"/>
                </a:cxn>
                <a:cxn ang="0">
                  <a:pos x="178" y="117"/>
                </a:cxn>
                <a:cxn ang="0">
                  <a:pos x="122" y="162"/>
                </a:cxn>
                <a:cxn ang="0">
                  <a:pos x="80" y="225"/>
                </a:cxn>
                <a:cxn ang="0">
                  <a:pos x="62" y="294"/>
                </a:cxn>
                <a:cxn ang="0">
                  <a:pos x="64" y="363"/>
                </a:cxn>
                <a:cxn ang="0">
                  <a:pos x="88" y="428"/>
                </a:cxn>
                <a:cxn ang="0">
                  <a:pos x="130" y="483"/>
                </a:cxn>
                <a:cxn ang="0">
                  <a:pos x="191" y="523"/>
                </a:cxn>
                <a:cxn ang="0">
                  <a:pos x="260" y="540"/>
                </a:cxn>
                <a:cxn ang="0">
                  <a:pos x="329" y="536"/>
                </a:cxn>
                <a:cxn ang="0">
                  <a:pos x="394" y="511"/>
                </a:cxn>
                <a:cxn ang="0">
                  <a:pos x="450" y="465"/>
                </a:cxn>
                <a:cxn ang="0">
                  <a:pos x="492" y="403"/>
                </a:cxn>
                <a:cxn ang="0">
                  <a:pos x="510" y="334"/>
                </a:cxn>
                <a:cxn ang="0">
                  <a:pos x="507" y="265"/>
                </a:cxn>
                <a:cxn ang="0">
                  <a:pos x="484" y="199"/>
                </a:cxn>
                <a:cxn ang="0">
                  <a:pos x="441" y="145"/>
                </a:cxn>
                <a:cxn ang="0">
                  <a:pos x="380" y="105"/>
                </a:cxn>
                <a:cxn ang="0">
                  <a:pos x="312" y="87"/>
                </a:cxn>
                <a:cxn ang="0">
                  <a:pos x="295" y="0"/>
                </a:cxn>
                <a:cxn ang="0">
                  <a:pos x="377" y="12"/>
                </a:cxn>
                <a:cxn ang="0">
                  <a:pos x="454" y="48"/>
                </a:cxn>
                <a:cxn ang="0">
                  <a:pos x="517" y="105"/>
                </a:cxn>
                <a:cxn ang="0">
                  <a:pos x="561" y="174"/>
                </a:cxn>
                <a:cxn ang="0">
                  <a:pos x="583" y="252"/>
                </a:cxn>
                <a:cxn ang="0">
                  <a:pos x="583" y="333"/>
                </a:cxn>
                <a:cxn ang="0">
                  <a:pos x="560" y="413"/>
                </a:cxn>
                <a:cxn ang="0">
                  <a:pos x="512" y="484"/>
                </a:cxn>
                <a:cxn ang="0">
                  <a:pos x="449" y="537"/>
                </a:cxn>
                <a:cxn ang="0">
                  <a:pos x="373" y="571"/>
                </a:cxn>
                <a:cxn ang="0">
                  <a:pos x="293" y="582"/>
                </a:cxn>
                <a:cxn ang="0">
                  <a:pos x="211" y="570"/>
                </a:cxn>
                <a:cxn ang="0">
                  <a:pos x="133" y="534"/>
                </a:cxn>
                <a:cxn ang="0">
                  <a:pos x="69" y="478"/>
                </a:cxn>
                <a:cxn ang="0">
                  <a:pos x="25" y="408"/>
                </a:cxn>
                <a:cxn ang="0">
                  <a:pos x="3" y="330"/>
                </a:cxn>
                <a:cxn ang="0">
                  <a:pos x="3" y="249"/>
                </a:cxn>
                <a:cxn ang="0">
                  <a:pos x="28" y="169"/>
                </a:cxn>
                <a:cxn ang="0">
                  <a:pos x="75" y="98"/>
                </a:cxn>
                <a:cxn ang="0">
                  <a:pos x="139" y="44"/>
                </a:cxn>
                <a:cxn ang="0">
                  <a:pos x="214" y="10"/>
                </a:cxn>
                <a:cxn ang="0">
                  <a:pos x="295" y="0"/>
                </a:cxn>
              </a:cxnLst>
              <a:rect l="0" t="0" r="r" b="b"/>
              <a:pathLst>
                <a:path w="587" h="582">
                  <a:moveTo>
                    <a:pt x="278" y="87"/>
                  </a:moveTo>
                  <a:lnTo>
                    <a:pt x="243" y="92"/>
                  </a:lnTo>
                  <a:lnTo>
                    <a:pt x="210" y="101"/>
                  </a:lnTo>
                  <a:lnTo>
                    <a:pt x="178" y="117"/>
                  </a:lnTo>
                  <a:lnTo>
                    <a:pt x="149" y="138"/>
                  </a:lnTo>
                  <a:lnTo>
                    <a:pt x="122" y="162"/>
                  </a:lnTo>
                  <a:lnTo>
                    <a:pt x="99" y="192"/>
                  </a:lnTo>
                  <a:lnTo>
                    <a:pt x="80" y="225"/>
                  </a:lnTo>
                  <a:lnTo>
                    <a:pt x="68" y="259"/>
                  </a:lnTo>
                  <a:lnTo>
                    <a:pt x="62" y="294"/>
                  </a:lnTo>
                  <a:lnTo>
                    <a:pt x="59" y="329"/>
                  </a:lnTo>
                  <a:lnTo>
                    <a:pt x="64" y="363"/>
                  </a:lnTo>
                  <a:lnTo>
                    <a:pt x="73" y="397"/>
                  </a:lnTo>
                  <a:lnTo>
                    <a:pt x="88" y="428"/>
                  </a:lnTo>
                  <a:lnTo>
                    <a:pt x="107" y="457"/>
                  </a:lnTo>
                  <a:lnTo>
                    <a:pt x="130" y="483"/>
                  </a:lnTo>
                  <a:lnTo>
                    <a:pt x="160" y="506"/>
                  </a:lnTo>
                  <a:lnTo>
                    <a:pt x="191" y="523"/>
                  </a:lnTo>
                  <a:lnTo>
                    <a:pt x="225" y="535"/>
                  </a:lnTo>
                  <a:lnTo>
                    <a:pt x="260" y="540"/>
                  </a:lnTo>
                  <a:lnTo>
                    <a:pt x="294" y="541"/>
                  </a:lnTo>
                  <a:lnTo>
                    <a:pt x="329" y="536"/>
                  </a:lnTo>
                  <a:lnTo>
                    <a:pt x="362" y="525"/>
                  </a:lnTo>
                  <a:lnTo>
                    <a:pt x="394" y="511"/>
                  </a:lnTo>
                  <a:lnTo>
                    <a:pt x="423" y="490"/>
                  </a:lnTo>
                  <a:lnTo>
                    <a:pt x="450" y="465"/>
                  </a:lnTo>
                  <a:lnTo>
                    <a:pt x="473" y="436"/>
                  </a:lnTo>
                  <a:lnTo>
                    <a:pt x="492" y="403"/>
                  </a:lnTo>
                  <a:lnTo>
                    <a:pt x="504" y="369"/>
                  </a:lnTo>
                  <a:lnTo>
                    <a:pt x="510" y="334"/>
                  </a:lnTo>
                  <a:lnTo>
                    <a:pt x="512" y="299"/>
                  </a:lnTo>
                  <a:lnTo>
                    <a:pt x="507" y="265"/>
                  </a:lnTo>
                  <a:lnTo>
                    <a:pt x="499" y="231"/>
                  </a:lnTo>
                  <a:lnTo>
                    <a:pt x="484" y="199"/>
                  </a:lnTo>
                  <a:lnTo>
                    <a:pt x="465" y="170"/>
                  </a:lnTo>
                  <a:lnTo>
                    <a:pt x="441" y="145"/>
                  </a:lnTo>
                  <a:lnTo>
                    <a:pt x="412" y="122"/>
                  </a:lnTo>
                  <a:lnTo>
                    <a:pt x="380" y="105"/>
                  </a:lnTo>
                  <a:lnTo>
                    <a:pt x="346" y="93"/>
                  </a:lnTo>
                  <a:lnTo>
                    <a:pt x="312" y="87"/>
                  </a:lnTo>
                  <a:lnTo>
                    <a:pt x="278" y="87"/>
                  </a:lnTo>
                  <a:close/>
                  <a:moveTo>
                    <a:pt x="295" y="0"/>
                  </a:moveTo>
                  <a:lnTo>
                    <a:pt x="337" y="3"/>
                  </a:lnTo>
                  <a:lnTo>
                    <a:pt x="377" y="12"/>
                  </a:lnTo>
                  <a:lnTo>
                    <a:pt x="416" y="27"/>
                  </a:lnTo>
                  <a:lnTo>
                    <a:pt x="454" y="48"/>
                  </a:lnTo>
                  <a:lnTo>
                    <a:pt x="488" y="75"/>
                  </a:lnTo>
                  <a:lnTo>
                    <a:pt x="517" y="105"/>
                  </a:lnTo>
                  <a:lnTo>
                    <a:pt x="543" y="138"/>
                  </a:lnTo>
                  <a:lnTo>
                    <a:pt x="561" y="174"/>
                  </a:lnTo>
                  <a:lnTo>
                    <a:pt x="576" y="213"/>
                  </a:lnTo>
                  <a:lnTo>
                    <a:pt x="583" y="252"/>
                  </a:lnTo>
                  <a:lnTo>
                    <a:pt x="587" y="293"/>
                  </a:lnTo>
                  <a:lnTo>
                    <a:pt x="583" y="333"/>
                  </a:lnTo>
                  <a:lnTo>
                    <a:pt x="575" y="373"/>
                  </a:lnTo>
                  <a:lnTo>
                    <a:pt x="560" y="413"/>
                  </a:lnTo>
                  <a:lnTo>
                    <a:pt x="539" y="450"/>
                  </a:lnTo>
                  <a:lnTo>
                    <a:pt x="512" y="484"/>
                  </a:lnTo>
                  <a:lnTo>
                    <a:pt x="482" y="513"/>
                  </a:lnTo>
                  <a:lnTo>
                    <a:pt x="449" y="537"/>
                  </a:lnTo>
                  <a:lnTo>
                    <a:pt x="412" y="557"/>
                  </a:lnTo>
                  <a:lnTo>
                    <a:pt x="373" y="571"/>
                  </a:lnTo>
                  <a:lnTo>
                    <a:pt x="333" y="579"/>
                  </a:lnTo>
                  <a:lnTo>
                    <a:pt x="293" y="582"/>
                  </a:lnTo>
                  <a:lnTo>
                    <a:pt x="251" y="579"/>
                  </a:lnTo>
                  <a:lnTo>
                    <a:pt x="211" y="570"/>
                  </a:lnTo>
                  <a:lnTo>
                    <a:pt x="171" y="554"/>
                  </a:lnTo>
                  <a:lnTo>
                    <a:pt x="133" y="534"/>
                  </a:lnTo>
                  <a:lnTo>
                    <a:pt x="99" y="508"/>
                  </a:lnTo>
                  <a:lnTo>
                    <a:pt x="69" y="478"/>
                  </a:lnTo>
                  <a:lnTo>
                    <a:pt x="45" y="444"/>
                  </a:lnTo>
                  <a:lnTo>
                    <a:pt x="25" y="408"/>
                  </a:lnTo>
                  <a:lnTo>
                    <a:pt x="11" y="370"/>
                  </a:lnTo>
                  <a:lnTo>
                    <a:pt x="3" y="330"/>
                  </a:lnTo>
                  <a:lnTo>
                    <a:pt x="0" y="290"/>
                  </a:lnTo>
                  <a:lnTo>
                    <a:pt x="3" y="249"/>
                  </a:lnTo>
                  <a:lnTo>
                    <a:pt x="12" y="209"/>
                  </a:lnTo>
                  <a:lnTo>
                    <a:pt x="28" y="169"/>
                  </a:lnTo>
                  <a:lnTo>
                    <a:pt x="48" y="132"/>
                  </a:lnTo>
                  <a:lnTo>
                    <a:pt x="75" y="98"/>
                  </a:lnTo>
                  <a:lnTo>
                    <a:pt x="106" y="69"/>
                  </a:lnTo>
                  <a:lnTo>
                    <a:pt x="139" y="44"/>
                  </a:lnTo>
                  <a:lnTo>
                    <a:pt x="175" y="25"/>
                  </a:lnTo>
                  <a:lnTo>
                    <a:pt x="214" y="10"/>
                  </a:lnTo>
                  <a:lnTo>
                    <a:pt x="255" y="3"/>
                  </a:lnTo>
                  <a:lnTo>
                    <a:pt x="2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fontAlgn="base">
                <a:lnSpc>
                  <a:spcPct val="120000"/>
                </a:lnSpc>
                <a:spcBef>
                  <a:spcPct val="50000"/>
                </a:spcBef>
                <a:spcAft>
                  <a:spcPct val="0"/>
                </a:spcAft>
              </a:pPr>
              <a:endParaRPr lang="en-US" sz="1200" b="1">
                <a:solidFill>
                  <a:srgbClr val="FFFFFF"/>
                </a:solidFill>
              </a:endParaRPr>
            </a:p>
          </p:txBody>
        </p:sp>
        <p:sp>
          <p:nvSpPr>
            <p:cNvPr id="30" name="Freeform 13"/>
            <p:cNvSpPr>
              <a:spLocks noEditPoints="1"/>
            </p:cNvSpPr>
            <p:nvPr userDrawn="1"/>
          </p:nvSpPr>
          <p:spPr bwMode="auto">
            <a:xfrm>
              <a:off x="15237557" y="2565731"/>
              <a:ext cx="131763" cy="133350"/>
            </a:xfrm>
            <a:custGeom>
              <a:avLst/>
              <a:gdLst/>
              <a:ahLst/>
              <a:cxnLst>
                <a:cxn ang="0">
                  <a:pos x="34" y="40"/>
                </a:cxn>
                <a:cxn ang="0">
                  <a:pos x="47" y="39"/>
                </a:cxn>
                <a:cxn ang="0">
                  <a:pos x="51" y="35"/>
                </a:cxn>
                <a:cxn ang="0">
                  <a:pos x="48" y="28"/>
                </a:cxn>
                <a:cxn ang="0">
                  <a:pos x="46" y="27"/>
                </a:cxn>
                <a:cxn ang="0">
                  <a:pos x="24" y="18"/>
                </a:cxn>
                <a:cxn ang="0">
                  <a:pos x="52" y="19"/>
                </a:cxn>
                <a:cxn ang="0">
                  <a:pos x="59" y="25"/>
                </a:cxn>
                <a:cxn ang="0">
                  <a:pos x="61" y="38"/>
                </a:cxn>
                <a:cxn ang="0">
                  <a:pos x="57" y="42"/>
                </a:cxn>
                <a:cxn ang="0">
                  <a:pos x="53" y="46"/>
                </a:cxn>
                <a:cxn ang="0">
                  <a:pos x="62" y="63"/>
                </a:cxn>
                <a:cxn ang="0">
                  <a:pos x="41" y="48"/>
                </a:cxn>
                <a:cxn ang="0">
                  <a:pos x="34" y="63"/>
                </a:cxn>
                <a:cxn ang="0">
                  <a:pos x="24" y="18"/>
                </a:cxn>
                <a:cxn ang="0">
                  <a:pos x="27" y="7"/>
                </a:cxn>
                <a:cxn ang="0">
                  <a:pos x="14" y="16"/>
                </a:cxn>
                <a:cxn ang="0">
                  <a:pos x="11" y="21"/>
                </a:cxn>
                <a:cxn ang="0">
                  <a:pos x="7" y="27"/>
                </a:cxn>
                <a:cxn ang="0">
                  <a:pos x="5" y="50"/>
                </a:cxn>
                <a:cxn ang="0">
                  <a:pos x="7" y="56"/>
                </a:cxn>
                <a:cxn ang="0">
                  <a:pos x="11" y="62"/>
                </a:cxn>
                <a:cxn ang="0">
                  <a:pos x="18" y="71"/>
                </a:cxn>
                <a:cxn ang="0">
                  <a:pos x="27" y="75"/>
                </a:cxn>
                <a:cxn ang="0">
                  <a:pos x="41" y="79"/>
                </a:cxn>
                <a:cxn ang="0">
                  <a:pos x="56" y="75"/>
                </a:cxn>
                <a:cxn ang="0">
                  <a:pos x="64" y="71"/>
                </a:cxn>
                <a:cxn ang="0">
                  <a:pos x="75" y="56"/>
                </a:cxn>
                <a:cxn ang="0">
                  <a:pos x="78" y="36"/>
                </a:cxn>
                <a:cxn ang="0">
                  <a:pos x="68" y="16"/>
                </a:cxn>
                <a:cxn ang="0">
                  <a:pos x="56" y="7"/>
                </a:cxn>
                <a:cxn ang="0">
                  <a:pos x="35" y="0"/>
                </a:cxn>
                <a:cxn ang="0">
                  <a:pos x="52" y="1"/>
                </a:cxn>
                <a:cxn ang="0">
                  <a:pos x="61" y="5"/>
                </a:cxn>
                <a:cxn ang="0">
                  <a:pos x="70" y="12"/>
                </a:cxn>
                <a:cxn ang="0">
                  <a:pos x="80" y="25"/>
                </a:cxn>
                <a:cxn ang="0">
                  <a:pos x="83" y="47"/>
                </a:cxn>
                <a:cxn ang="0">
                  <a:pos x="73" y="68"/>
                </a:cxn>
                <a:cxn ang="0">
                  <a:pos x="62" y="78"/>
                </a:cxn>
                <a:cxn ang="0">
                  <a:pos x="47" y="84"/>
                </a:cxn>
                <a:cxn ang="0">
                  <a:pos x="30" y="82"/>
                </a:cxn>
                <a:cxn ang="0">
                  <a:pos x="18" y="76"/>
                </a:cxn>
                <a:cxn ang="0">
                  <a:pos x="8" y="68"/>
                </a:cxn>
                <a:cxn ang="0">
                  <a:pos x="5" y="62"/>
                </a:cxn>
                <a:cxn ang="0">
                  <a:pos x="0" y="41"/>
                </a:cxn>
                <a:cxn ang="0">
                  <a:pos x="1" y="30"/>
                </a:cxn>
                <a:cxn ang="0">
                  <a:pos x="5" y="22"/>
                </a:cxn>
                <a:cxn ang="0">
                  <a:pos x="8" y="15"/>
                </a:cxn>
                <a:cxn ang="0">
                  <a:pos x="16" y="8"/>
                </a:cxn>
                <a:cxn ang="0">
                  <a:pos x="35" y="0"/>
                </a:cxn>
              </a:cxnLst>
              <a:rect l="0" t="0" r="r" b="b"/>
              <a:pathLst>
                <a:path w="83" h="84">
                  <a:moveTo>
                    <a:pt x="34" y="27"/>
                  </a:moveTo>
                  <a:lnTo>
                    <a:pt x="34" y="40"/>
                  </a:lnTo>
                  <a:lnTo>
                    <a:pt x="46" y="40"/>
                  </a:lnTo>
                  <a:lnTo>
                    <a:pt x="47" y="39"/>
                  </a:lnTo>
                  <a:lnTo>
                    <a:pt x="50" y="38"/>
                  </a:lnTo>
                  <a:lnTo>
                    <a:pt x="51" y="35"/>
                  </a:lnTo>
                  <a:lnTo>
                    <a:pt x="51" y="30"/>
                  </a:lnTo>
                  <a:lnTo>
                    <a:pt x="48" y="28"/>
                  </a:lnTo>
                  <a:lnTo>
                    <a:pt x="47" y="28"/>
                  </a:lnTo>
                  <a:lnTo>
                    <a:pt x="46" y="27"/>
                  </a:lnTo>
                  <a:lnTo>
                    <a:pt x="34" y="27"/>
                  </a:lnTo>
                  <a:close/>
                  <a:moveTo>
                    <a:pt x="24" y="18"/>
                  </a:moveTo>
                  <a:lnTo>
                    <a:pt x="48" y="18"/>
                  </a:lnTo>
                  <a:lnTo>
                    <a:pt x="52" y="19"/>
                  </a:lnTo>
                  <a:lnTo>
                    <a:pt x="55" y="21"/>
                  </a:lnTo>
                  <a:lnTo>
                    <a:pt x="59" y="25"/>
                  </a:lnTo>
                  <a:lnTo>
                    <a:pt x="61" y="29"/>
                  </a:lnTo>
                  <a:lnTo>
                    <a:pt x="61" y="38"/>
                  </a:lnTo>
                  <a:lnTo>
                    <a:pt x="59" y="40"/>
                  </a:lnTo>
                  <a:lnTo>
                    <a:pt x="57" y="42"/>
                  </a:lnTo>
                  <a:lnTo>
                    <a:pt x="56" y="45"/>
                  </a:lnTo>
                  <a:lnTo>
                    <a:pt x="53" y="46"/>
                  </a:lnTo>
                  <a:lnTo>
                    <a:pt x="51" y="46"/>
                  </a:lnTo>
                  <a:lnTo>
                    <a:pt x="62" y="63"/>
                  </a:lnTo>
                  <a:lnTo>
                    <a:pt x="51" y="63"/>
                  </a:lnTo>
                  <a:lnTo>
                    <a:pt x="41" y="48"/>
                  </a:lnTo>
                  <a:lnTo>
                    <a:pt x="34" y="48"/>
                  </a:lnTo>
                  <a:lnTo>
                    <a:pt x="34" y="63"/>
                  </a:lnTo>
                  <a:lnTo>
                    <a:pt x="24" y="63"/>
                  </a:lnTo>
                  <a:lnTo>
                    <a:pt x="24" y="18"/>
                  </a:lnTo>
                  <a:close/>
                  <a:moveTo>
                    <a:pt x="41" y="5"/>
                  </a:moveTo>
                  <a:lnTo>
                    <a:pt x="27" y="7"/>
                  </a:lnTo>
                  <a:lnTo>
                    <a:pt x="20" y="11"/>
                  </a:lnTo>
                  <a:lnTo>
                    <a:pt x="14" y="16"/>
                  </a:lnTo>
                  <a:lnTo>
                    <a:pt x="12" y="18"/>
                  </a:lnTo>
                  <a:lnTo>
                    <a:pt x="11" y="21"/>
                  </a:lnTo>
                  <a:lnTo>
                    <a:pt x="8" y="24"/>
                  </a:lnTo>
                  <a:lnTo>
                    <a:pt x="7" y="27"/>
                  </a:lnTo>
                  <a:lnTo>
                    <a:pt x="5" y="36"/>
                  </a:lnTo>
                  <a:lnTo>
                    <a:pt x="5" y="50"/>
                  </a:lnTo>
                  <a:lnTo>
                    <a:pt x="6" y="53"/>
                  </a:lnTo>
                  <a:lnTo>
                    <a:pt x="7" y="56"/>
                  </a:lnTo>
                  <a:lnTo>
                    <a:pt x="8" y="59"/>
                  </a:lnTo>
                  <a:lnTo>
                    <a:pt x="11" y="62"/>
                  </a:lnTo>
                  <a:lnTo>
                    <a:pt x="12" y="65"/>
                  </a:lnTo>
                  <a:lnTo>
                    <a:pt x="18" y="71"/>
                  </a:lnTo>
                  <a:lnTo>
                    <a:pt x="22" y="74"/>
                  </a:lnTo>
                  <a:lnTo>
                    <a:pt x="27" y="75"/>
                  </a:lnTo>
                  <a:lnTo>
                    <a:pt x="34" y="78"/>
                  </a:lnTo>
                  <a:lnTo>
                    <a:pt x="41" y="79"/>
                  </a:lnTo>
                  <a:lnTo>
                    <a:pt x="48" y="78"/>
                  </a:lnTo>
                  <a:lnTo>
                    <a:pt x="56" y="75"/>
                  </a:lnTo>
                  <a:lnTo>
                    <a:pt x="61" y="74"/>
                  </a:lnTo>
                  <a:lnTo>
                    <a:pt x="64" y="71"/>
                  </a:lnTo>
                  <a:lnTo>
                    <a:pt x="68" y="68"/>
                  </a:lnTo>
                  <a:lnTo>
                    <a:pt x="75" y="56"/>
                  </a:lnTo>
                  <a:lnTo>
                    <a:pt x="78" y="41"/>
                  </a:lnTo>
                  <a:lnTo>
                    <a:pt x="78" y="36"/>
                  </a:lnTo>
                  <a:lnTo>
                    <a:pt x="75" y="27"/>
                  </a:lnTo>
                  <a:lnTo>
                    <a:pt x="68" y="16"/>
                  </a:lnTo>
                  <a:lnTo>
                    <a:pt x="62" y="11"/>
                  </a:lnTo>
                  <a:lnTo>
                    <a:pt x="56" y="7"/>
                  </a:lnTo>
                  <a:lnTo>
                    <a:pt x="41" y="5"/>
                  </a:lnTo>
                  <a:close/>
                  <a:moveTo>
                    <a:pt x="35" y="0"/>
                  </a:moveTo>
                  <a:lnTo>
                    <a:pt x="47" y="0"/>
                  </a:lnTo>
                  <a:lnTo>
                    <a:pt x="52" y="1"/>
                  </a:lnTo>
                  <a:lnTo>
                    <a:pt x="57" y="4"/>
                  </a:lnTo>
                  <a:lnTo>
                    <a:pt x="61" y="5"/>
                  </a:lnTo>
                  <a:lnTo>
                    <a:pt x="68" y="10"/>
                  </a:lnTo>
                  <a:lnTo>
                    <a:pt x="70" y="12"/>
                  </a:lnTo>
                  <a:lnTo>
                    <a:pt x="75" y="18"/>
                  </a:lnTo>
                  <a:lnTo>
                    <a:pt x="80" y="25"/>
                  </a:lnTo>
                  <a:lnTo>
                    <a:pt x="83" y="35"/>
                  </a:lnTo>
                  <a:lnTo>
                    <a:pt x="83" y="47"/>
                  </a:lnTo>
                  <a:lnTo>
                    <a:pt x="80" y="57"/>
                  </a:lnTo>
                  <a:lnTo>
                    <a:pt x="73" y="68"/>
                  </a:lnTo>
                  <a:lnTo>
                    <a:pt x="67" y="74"/>
                  </a:lnTo>
                  <a:lnTo>
                    <a:pt x="62" y="78"/>
                  </a:lnTo>
                  <a:lnTo>
                    <a:pt x="52" y="82"/>
                  </a:lnTo>
                  <a:lnTo>
                    <a:pt x="47" y="84"/>
                  </a:lnTo>
                  <a:lnTo>
                    <a:pt x="35" y="84"/>
                  </a:lnTo>
                  <a:lnTo>
                    <a:pt x="30" y="82"/>
                  </a:lnTo>
                  <a:lnTo>
                    <a:pt x="24" y="80"/>
                  </a:lnTo>
                  <a:lnTo>
                    <a:pt x="18" y="76"/>
                  </a:lnTo>
                  <a:lnTo>
                    <a:pt x="12" y="71"/>
                  </a:lnTo>
                  <a:lnTo>
                    <a:pt x="8" y="68"/>
                  </a:lnTo>
                  <a:lnTo>
                    <a:pt x="6" y="64"/>
                  </a:lnTo>
                  <a:lnTo>
                    <a:pt x="5" y="62"/>
                  </a:lnTo>
                  <a:lnTo>
                    <a:pt x="2" y="58"/>
                  </a:lnTo>
                  <a:lnTo>
                    <a:pt x="0" y="41"/>
                  </a:lnTo>
                  <a:lnTo>
                    <a:pt x="0" y="36"/>
                  </a:lnTo>
                  <a:lnTo>
                    <a:pt x="1" y="30"/>
                  </a:lnTo>
                  <a:lnTo>
                    <a:pt x="2" y="25"/>
                  </a:lnTo>
                  <a:lnTo>
                    <a:pt x="5" y="22"/>
                  </a:lnTo>
                  <a:lnTo>
                    <a:pt x="6" y="18"/>
                  </a:lnTo>
                  <a:lnTo>
                    <a:pt x="8" y="15"/>
                  </a:lnTo>
                  <a:lnTo>
                    <a:pt x="12" y="12"/>
                  </a:lnTo>
                  <a:lnTo>
                    <a:pt x="16" y="8"/>
                  </a:lnTo>
                  <a:lnTo>
                    <a:pt x="30" y="1"/>
                  </a:lnTo>
                  <a:lnTo>
                    <a:pt x="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fontAlgn="base">
                <a:lnSpc>
                  <a:spcPct val="120000"/>
                </a:lnSpc>
                <a:spcBef>
                  <a:spcPct val="50000"/>
                </a:spcBef>
                <a:spcAft>
                  <a:spcPct val="0"/>
                </a:spcAft>
              </a:pPr>
              <a:endParaRPr lang="en-US" sz="1200" b="1">
                <a:solidFill>
                  <a:srgbClr val="FFFFFF"/>
                </a:solidFill>
              </a:endParaRPr>
            </a:p>
          </p:txBody>
        </p:sp>
      </p:grpSp>
    </p:spTree>
  </p:cSld>
  <p:clrMap bg1="dk2" tx1="lt1" bg2="dk1" tx2="lt2" accent1="accent1" accent2="accent2" accent3="accent3" accent4="accent4" accent5="accent5" accent6="accent6" hlink="hlink" folHlink="folHlink"/>
  <p:transition>
    <p:fade thruBlk="1"/>
  </p:transition>
  <p:timing>
    <p:tnLst>
      <p:par>
        <p:cTn id="1" dur="indefinite" restart="never" nodeType="tmRoot"/>
      </p:par>
    </p:tnLst>
  </p:timing>
  <p:txStyles>
    <p:titleStyle>
      <a:lvl1pPr algn="l" rtl="0" eaLnBrk="1" fontAlgn="base" hangingPunct="1">
        <a:spcBef>
          <a:spcPct val="0"/>
        </a:spcBef>
        <a:spcAft>
          <a:spcPct val="0"/>
        </a:spcAft>
        <a:defRPr sz="2400" b="1">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3363" indent="-233363" algn="l" rtl="0" eaLnBrk="1" fontAlgn="base" hangingPunct="1">
        <a:lnSpc>
          <a:spcPct val="100000"/>
        </a:lnSpc>
        <a:spcBef>
          <a:spcPts val="1200"/>
        </a:spcBef>
        <a:spcAft>
          <a:spcPct val="0"/>
        </a:spcAft>
        <a:buClr>
          <a:srgbClr val="FF7600"/>
        </a:buClr>
        <a:buFont typeface="Arial"/>
        <a:buChar char="•"/>
        <a:defRPr sz="2400" b="0" baseline="0">
          <a:solidFill>
            <a:schemeClr val="bg2"/>
          </a:solidFill>
          <a:latin typeface="+mn-lt"/>
          <a:ea typeface="+mn-ea"/>
          <a:cs typeface="+mn-cs"/>
        </a:defRPr>
      </a:lvl1pPr>
      <a:lvl2pPr marL="576263" indent="-228600" algn="l" rtl="0" eaLnBrk="1" fontAlgn="base" hangingPunct="1">
        <a:lnSpc>
          <a:spcPct val="100000"/>
        </a:lnSpc>
        <a:spcBef>
          <a:spcPts val="1200"/>
        </a:spcBef>
        <a:spcAft>
          <a:spcPct val="0"/>
        </a:spcAft>
        <a:buClr>
          <a:srgbClr val="FF7600"/>
        </a:buClr>
        <a:buChar char="•"/>
        <a:defRPr sz="2000" b="0">
          <a:solidFill>
            <a:schemeClr val="bg2"/>
          </a:solidFill>
          <a:latin typeface="+mn-lt"/>
        </a:defRPr>
      </a:lvl2pPr>
      <a:lvl3pPr marL="914400" indent="-228600" algn="l" rtl="0" eaLnBrk="1" fontAlgn="base" hangingPunct="1">
        <a:lnSpc>
          <a:spcPct val="100000"/>
        </a:lnSpc>
        <a:spcBef>
          <a:spcPts val="1200"/>
        </a:spcBef>
        <a:spcAft>
          <a:spcPct val="0"/>
        </a:spcAft>
        <a:buClr>
          <a:srgbClr val="FF7600"/>
        </a:buClr>
        <a:buChar char="•"/>
        <a:defRPr sz="2000" b="0">
          <a:solidFill>
            <a:schemeClr val="bg2"/>
          </a:solidFill>
          <a:latin typeface="+mn-lt"/>
        </a:defRPr>
      </a:lvl3pPr>
      <a:lvl4pPr marL="1262063" indent="-228600" algn="l" rtl="0" eaLnBrk="1" fontAlgn="base" hangingPunct="1">
        <a:lnSpc>
          <a:spcPct val="100000"/>
        </a:lnSpc>
        <a:spcBef>
          <a:spcPts val="1200"/>
        </a:spcBef>
        <a:spcAft>
          <a:spcPct val="0"/>
        </a:spcAft>
        <a:buClr>
          <a:srgbClr val="FF7600"/>
        </a:buClr>
        <a:buChar char="•"/>
        <a:defRPr sz="1800" b="0">
          <a:solidFill>
            <a:schemeClr val="bg2"/>
          </a:solidFill>
          <a:latin typeface="+mn-lt"/>
        </a:defRPr>
      </a:lvl4pPr>
      <a:lvl5pPr marL="1544638" indent="-173038" algn="l" rtl="0" eaLnBrk="1" fontAlgn="base" hangingPunct="1">
        <a:lnSpc>
          <a:spcPct val="100000"/>
        </a:lnSpc>
        <a:spcBef>
          <a:spcPts val="1200"/>
        </a:spcBef>
        <a:spcAft>
          <a:spcPct val="0"/>
        </a:spcAft>
        <a:buClr>
          <a:srgbClr val="FF7600"/>
        </a:buClr>
        <a:buChar char="•"/>
        <a:defRPr sz="1800" b="0">
          <a:solidFill>
            <a:schemeClr val="bg2"/>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B641B5C0-35A8-444B-AC6B-10F5E00CBF41}" type="datetimeFigureOut">
              <a:rPr lang="en-US" smtClean="0">
                <a:solidFill>
                  <a:prstClr val="black">
                    <a:tint val="75000"/>
                  </a:prstClr>
                </a:solidFill>
              </a:rPr>
              <a:pPr/>
              <a:t>8/2/2013</a:t>
            </a:fld>
            <a:endParaRPr lang="en-US">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36B0A2A0-0921-E541-B2DE-2C3F2C215338}" type="slidenum">
              <a:rPr lang="en-US" smtClean="0">
                <a:solidFill>
                  <a:prstClr val="black">
                    <a:tint val="75000"/>
                  </a:prstClr>
                </a:solidFill>
              </a:rPr>
              <a:pPr/>
              <a:t>‹#›</a:t>
            </a:fld>
            <a:endParaRPr lang="en-US">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B641B5C0-35A8-444B-AC6B-10F5E00CBF41}" type="datetimeFigureOut">
              <a:rPr lang="en-US" smtClean="0">
                <a:solidFill>
                  <a:prstClr val="black">
                    <a:tint val="75000"/>
                  </a:prstClr>
                </a:solidFill>
              </a:rPr>
              <a:pPr/>
              <a:t>8/2/2013</a:t>
            </a:fld>
            <a:endParaRPr lang="en-US">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36B0A2A0-0921-E541-B2DE-2C3F2C215338}" type="slidenum">
              <a:rPr lang="en-US" smtClean="0">
                <a:solidFill>
                  <a:prstClr val="black">
                    <a:tint val="75000"/>
                  </a:prstClr>
                </a:solidFill>
              </a:rPr>
              <a:pPr/>
              <a:t>‹#›</a:t>
            </a:fld>
            <a:endParaRPr lang="en-US">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0"/>
              <a:stretch>
                <a:fillRect/>
              </a:stretch>
            </p:blipFill>
          </mc:Choice>
          <mc:Fallback>
            <p:blipFill>
              <a:blip r:embed="rId4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B641B5C0-35A8-444B-AC6B-10F5E00CBF41}"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36B0A2A0-0921-E541-B2DE-2C3F2C215338}"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p:blipFill>
          <a:blip r:embed="rId39" cstate="print"/>
          <a:stretch>
            <a:fillRect/>
          </a:stretch>
        </p:blipFill>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0"/>
              <a:stretch>
                <a:fillRect/>
              </a:stretch>
            </p:blipFill>
          </mc:Choice>
          <mc:Fallback>
            <p:blipFill>
              <a:blip r:embed="rId41"/>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54404" y="6400800"/>
            <a:ext cx="1269211"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B641B5C0-35A8-444B-AC6B-10F5E00CBF41}" type="datetimeFigureOut">
              <a:rPr lang="en-US" smtClean="0">
                <a:solidFill>
                  <a:prstClr val="black">
                    <a:tint val="75000"/>
                  </a:prstClr>
                </a:solidFill>
              </a:rPr>
              <a:pPr/>
              <a:t>8/2/2013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36B0A2A0-0921-E541-B2DE-2C3F2C215338}"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dirty="0" smtClean="0">
                <a:solidFill>
                  <a:prstClr val="black">
                    <a:lumMod val="65000"/>
                    <a:lumOff val="35000"/>
                  </a:prstClr>
                </a:solidFill>
                <a:latin typeface="Tahoma"/>
                <a:cs typeface="Tahoma"/>
              </a:rPr>
              <a:t>The world’s libraries. Connected.</a:t>
            </a:r>
            <a:endParaRPr lang="en-US" sz="1200" dirty="0">
              <a:solidFill>
                <a:prstClr val="black">
                  <a:lumMod val="65000"/>
                  <a:lumOff val="35000"/>
                </a:prstClr>
              </a:solidFill>
              <a:latin typeface="Tahoma"/>
              <a:cs typeface="Tahoma"/>
            </a:endParaRPr>
          </a:p>
        </p:txBody>
      </p:sp>
      <p:cxnSp>
        <p:nvCxnSpPr>
          <p:cNvPr id="11" name="Straight Connector 10"/>
          <p:cNvCxnSpPr/>
          <p:nvPr/>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824" r:id="rId37"/>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5.xml.rels><?xml version="1.0" encoding="UTF-8" standalone="yes"?>
<Relationships xmlns="http://schemas.openxmlformats.org/package/2006/relationships"><Relationship Id="rId2" Type="http://schemas.openxmlformats.org/officeDocument/2006/relationships/hyperlink" Target="http://www.oclc.org/support/training/portfolios/resource-sharing/worldshare-ill.en.html" TargetMode="External"/><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hyperlink" Target="http://www.oclc.org/en-US/worldshare-ill/features/future-functionality.html"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5.xml.rels><?xml version="1.0" encoding="UTF-8" standalone="yes"?>
<Relationships xmlns="http://schemas.openxmlformats.org/package/2006/relationships"><Relationship Id="rId3" Type="http://schemas.openxmlformats.org/officeDocument/2006/relationships/hyperlink" Target="http://oc.lc/zGzCvB" TargetMode="External"/><Relationship Id="rId2" Type="http://schemas.openxmlformats.org/officeDocument/2006/relationships/notesSlide" Target="../notesSlides/notesSlide7.xml"/><Relationship Id="rId1" Type="http://schemas.openxmlformats.org/officeDocument/2006/relationships/slideLayout" Target="../slideLayouts/slideLayout19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60.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60.xml"/><Relationship Id="rId4" Type="http://schemas.openxmlformats.org/officeDocument/2006/relationships/hyperlink" Target="http://firstsearch.oclc.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firstsearch.oclc.org/admin" TargetMode="External"/><Relationship Id="rId2" Type="http://schemas.openxmlformats.org/officeDocument/2006/relationships/notesSlide" Target="../notesSlides/notesSlide10.xml"/><Relationship Id="rId1" Type="http://schemas.openxmlformats.org/officeDocument/2006/relationships/slideLayout" Target="../slideLayouts/slideLayout160.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6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60.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6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60.xml"/></Relationships>
</file>

<file path=ppt/slides/_rels/slide33.xml.rels><?xml version="1.0" encoding="UTF-8" standalone="yes"?>
<Relationships xmlns="http://schemas.openxmlformats.org/package/2006/relationships"><Relationship Id="rId3" Type="http://schemas.openxmlformats.org/officeDocument/2006/relationships/hyperlink" Target="http://www.stats.oclc.org/" TargetMode="External"/><Relationship Id="rId2" Type="http://schemas.openxmlformats.org/officeDocument/2006/relationships/notesSlide" Target="../notesSlides/notesSlide15.xml"/><Relationship Id="rId1" Type="http://schemas.openxmlformats.org/officeDocument/2006/relationships/slideLayout" Target="../slideLayouts/slideLayout160.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hyperlink" Target="http://www.stats.oclc.org/" TargetMode="External"/><Relationship Id="rId2" Type="http://schemas.openxmlformats.org/officeDocument/2006/relationships/notesSlide" Target="../notesSlides/notesSlide16.xml"/><Relationship Id="rId1" Type="http://schemas.openxmlformats.org/officeDocument/2006/relationships/slideLayout" Target="../slideLayouts/slideLayout160.xml"/><Relationship Id="rId5" Type="http://schemas.openxmlformats.org/officeDocument/2006/relationships/image" Target="../media/image30.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hyperlink" Target="http://www.oclc.org/support/training/portfolios/resource-sharing/worldshare-ill.en.html" TargetMode="External"/><Relationship Id="rId2" Type="http://schemas.openxmlformats.org/officeDocument/2006/relationships/notesSlide" Target="../notesSlides/notesSlide17.xml"/><Relationship Id="rId1" Type="http://schemas.openxmlformats.org/officeDocument/2006/relationships/slideLayout" Target="../slideLayouts/slideLayout160.xml"/><Relationship Id="rId5" Type="http://schemas.openxmlformats.org/officeDocument/2006/relationships/image" Target="../media/image3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hyperlink" Target="http://www.oclc.org/support/services/worldshare-ill/documentation.en.html" TargetMode="External"/><Relationship Id="rId2" Type="http://schemas.openxmlformats.org/officeDocument/2006/relationships/notesSlide" Target="../notesSlides/notesSlide18.xml"/><Relationship Id="rId1" Type="http://schemas.openxmlformats.org/officeDocument/2006/relationships/slideLayout" Target="../slideLayouts/slideLayout160.xml"/><Relationship Id="rId5" Type="http://schemas.openxmlformats.org/officeDocument/2006/relationships/image" Target="../media/image30.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60.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60.xml"/></Relationships>
</file>

<file path=ppt/slides/_rels/slide4.xml.rels><?xml version="1.0" encoding="UTF-8" standalone="yes"?>
<Relationships xmlns="http://schemas.openxmlformats.org/package/2006/relationships"><Relationship Id="rId3" Type="http://schemas.openxmlformats.org/officeDocument/2006/relationships/hyperlink" Target="http://www.oclc.org/en-US/illiad/latest-version.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60.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60.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mailto:support-uk@oclc.org"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hyperlink" Target="mailto:training@oclc.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starckc@oclc.or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576043"/>
            <a:ext cx="7772400" cy="2732725"/>
          </a:xfrm>
        </p:spPr>
        <p:txBody>
          <a:bodyPr>
            <a:normAutofit fontScale="90000"/>
          </a:bodyPr>
          <a:lstStyle/>
          <a:p>
            <a:r>
              <a:rPr lang="en-GB" dirty="0" smtClean="0"/>
              <a:t>An Introduction to </a:t>
            </a:r>
            <a:br>
              <a:rPr lang="en-GB" dirty="0" smtClean="0"/>
            </a:br>
            <a:r>
              <a:rPr lang="en-GB" dirty="0" smtClean="0"/>
              <a:t>OCLC WorldShare</a:t>
            </a:r>
            <a:r>
              <a:rPr lang="en-GB" baseline="30000" dirty="0" smtClean="0"/>
              <a:t>®</a:t>
            </a:r>
            <a:r>
              <a:rPr lang="en-GB" dirty="0" smtClean="0"/>
              <a:t> Interlibrary Loan	</a:t>
            </a:r>
            <a:br>
              <a:rPr lang="en-GB" dirty="0" smtClean="0"/>
            </a:br>
            <a:r>
              <a:rPr lang="en-GB" dirty="0" smtClean="0"/>
              <a:t>	</a:t>
            </a:r>
            <a:endParaRPr lang="en-GB" dirty="0"/>
          </a:p>
        </p:txBody>
      </p:sp>
      <p:sp>
        <p:nvSpPr>
          <p:cNvPr id="8" name="Text Placeholder 7"/>
          <p:cNvSpPr>
            <a:spLocks noGrp="1"/>
          </p:cNvSpPr>
          <p:nvPr>
            <p:ph type="body" sz="quarter" idx="15"/>
          </p:nvPr>
        </p:nvSpPr>
        <p:spPr>
          <a:xfrm>
            <a:off x="685800" y="4579164"/>
            <a:ext cx="3139580" cy="1549359"/>
          </a:xfrm>
        </p:spPr>
        <p:txBody>
          <a:bodyPr>
            <a:normAutofit/>
          </a:bodyPr>
          <a:lstStyle/>
          <a:p>
            <a:pPr>
              <a:lnSpc>
                <a:spcPct val="100000"/>
              </a:lnSpc>
              <a:spcBef>
                <a:spcPts val="0"/>
              </a:spcBef>
            </a:pPr>
            <a:r>
              <a:rPr lang="en-GB" sz="1800" dirty="0" smtClean="0"/>
              <a:t>Michael Cosentino</a:t>
            </a:r>
          </a:p>
          <a:p>
            <a:pPr>
              <a:lnSpc>
                <a:spcPct val="100000"/>
              </a:lnSpc>
              <a:spcBef>
                <a:spcPts val="0"/>
              </a:spcBef>
            </a:pPr>
            <a:r>
              <a:rPr lang="en-GB" sz="1800" dirty="0" smtClean="0"/>
              <a:t>Senior Training Coordinator</a:t>
            </a:r>
          </a:p>
          <a:p>
            <a:pPr>
              <a:lnSpc>
                <a:spcPct val="100000"/>
              </a:lnSpc>
              <a:spcBef>
                <a:spcPts val="0"/>
              </a:spcBef>
            </a:pPr>
            <a:r>
              <a:rPr lang="en-GB" sz="1800" dirty="0" smtClean="0"/>
              <a:t>OCLC</a:t>
            </a:r>
          </a:p>
          <a:p>
            <a:pPr>
              <a:lnSpc>
                <a:spcPct val="100000"/>
              </a:lnSpc>
              <a:spcBef>
                <a:spcPts val="0"/>
              </a:spcBef>
            </a:pPr>
            <a:endParaRPr lang="en-GB" sz="1800" dirty="0"/>
          </a:p>
          <a:p>
            <a:pPr>
              <a:lnSpc>
                <a:spcPct val="100000"/>
              </a:lnSpc>
              <a:spcBef>
                <a:spcPts val="0"/>
              </a:spcBef>
            </a:pPr>
            <a:r>
              <a:rPr lang="en-GB" sz="1800" dirty="0" smtClean="0"/>
              <a:t>August  2013</a:t>
            </a:r>
          </a:p>
          <a:p>
            <a:pPr>
              <a:lnSpc>
                <a:spcPct val="100000"/>
              </a:lnSpc>
              <a:spcBef>
                <a:spcPts val="0"/>
              </a:spcBef>
            </a:pPr>
            <a:endParaRPr lang="en-GB"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D_bad_way.png"/>
          <p:cNvPicPr>
            <a:picLocks noGrp="1" noChangeAspect="1"/>
          </p:cNvPicPr>
          <p:nvPr>
            <p:ph idx="1"/>
          </p:nvPr>
        </p:nvPicPr>
        <p:blipFill>
          <a:blip r:embed="rId2" cstate="print"/>
          <a:stretch>
            <a:fillRect/>
          </a:stretch>
        </p:blipFill>
        <p:spPr>
          <a:xfrm>
            <a:off x="69909" y="2247992"/>
            <a:ext cx="8929718" cy="2308898"/>
          </a:xfrm>
          <a:ln>
            <a:solidFill>
              <a:schemeClr val="tx1"/>
            </a:solidFill>
          </a:ln>
        </p:spPr>
      </p:pic>
      <p:sp>
        <p:nvSpPr>
          <p:cNvPr id="3" name="Title 2"/>
          <p:cNvSpPr>
            <a:spLocks noGrp="1"/>
          </p:cNvSpPr>
          <p:nvPr>
            <p:ph type="title"/>
          </p:nvPr>
        </p:nvSpPr>
        <p:spPr/>
        <p:txBody>
          <a:bodyPr/>
          <a:lstStyle/>
          <a:p>
            <a:r>
              <a:rPr lang="en-US" dirty="0" smtClean="0"/>
              <a:t>The </a:t>
            </a:r>
            <a:r>
              <a:rPr lang="en-US" dirty="0" smtClean="0">
                <a:solidFill>
                  <a:srgbClr val="FF0000"/>
                </a:solidFill>
              </a:rPr>
              <a:t>Bad</a:t>
            </a:r>
            <a:endParaRPr lang="en-US" dirty="0">
              <a:solidFill>
                <a:srgbClr val="FF0000"/>
              </a:solidFill>
            </a:endParaRPr>
          </a:p>
        </p:txBody>
      </p:sp>
      <p:pic>
        <p:nvPicPr>
          <p:cNvPr id="5" name="Picture 4" descr="frowny.png"/>
          <p:cNvPicPr>
            <a:picLocks noChangeAspect="1"/>
          </p:cNvPicPr>
          <p:nvPr/>
        </p:nvPicPr>
        <p:blipFill>
          <a:blip r:embed="rId3" cstate="print">
            <a:clrChange>
              <a:clrFrom>
                <a:srgbClr val="CDCDCD"/>
              </a:clrFrom>
              <a:clrTo>
                <a:srgbClr val="CDCDCD">
                  <a:alpha val="0"/>
                </a:srgbClr>
              </a:clrTo>
            </a:clrChange>
          </a:blip>
          <a:stretch>
            <a:fillRect/>
          </a:stretch>
        </p:blipFill>
        <p:spPr>
          <a:xfrm>
            <a:off x="6995120" y="4556890"/>
            <a:ext cx="1691680" cy="168624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UGLY</a:t>
            </a:r>
            <a:endParaRPr lang="en-US" dirty="0">
              <a:solidFill>
                <a:schemeClr val="tx1"/>
              </a:solidFill>
            </a:endParaRPr>
          </a:p>
        </p:txBody>
      </p:sp>
      <p:sp>
        <p:nvSpPr>
          <p:cNvPr id="4" name="Content Placeholder 3"/>
          <p:cNvSpPr>
            <a:spLocks noGrp="1"/>
          </p:cNvSpPr>
          <p:nvPr>
            <p:ph idx="1"/>
          </p:nvPr>
        </p:nvSpPr>
        <p:spPr>
          <a:xfrm>
            <a:off x="457200" y="2029312"/>
            <a:ext cx="7543800" cy="3687763"/>
          </a:xfrm>
        </p:spPr>
        <p:txBody>
          <a:bodyPr>
            <a:normAutofit fontScale="92500" lnSpcReduction="10000"/>
          </a:bodyPr>
          <a:lstStyle/>
          <a:p>
            <a:r>
              <a:rPr lang="en-US" dirty="0" smtClean="0"/>
              <a:t>Address labels will print like this:	</a:t>
            </a:r>
          </a:p>
          <a:p>
            <a:pPr>
              <a:buNone/>
            </a:pPr>
            <a:r>
              <a:rPr lang="en-US" dirty="0" smtClean="0">
                <a:solidFill>
                  <a:srgbClr val="FF0000"/>
                </a:solidFill>
              </a:rPr>
              <a:t>OCLC/6565 Kilgour Place/Dublin, OH. 43017</a:t>
            </a:r>
          </a:p>
          <a:p>
            <a:endParaRPr lang="en-US" dirty="0" smtClean="0"/>
          </a:p>
          <a:p>
            <a:endParaRPr lang="en-US" dirty="0" smtClean="0"/>
          </a:p>
          <a:p>
            <a:r>
              <a:rPr lang="en-US" dirty="0" smtClean="0"/>
              <a:t>Not like this:</a:t>
            </a:r>
          </a:p>
          <a:p>
            <a:pPr>
              <a:buNone/>
            </a:pPr>
            <a:r>
              <a:rPr lang="en-US" dirty="0" smtClean="0">
                <a:solidFill>
                  <a:schemeClr val="accent3">
                    <a:lumMod val="75000"/>
                  </a:schemeClr>
                </a:solidFill>
              </a:rPr>
              <a:t>OCLC</a:t>
            </a:r>
          </a:p>
          <a:p>
            <a:pPr>
              <a:buNone/>
            </a:pPr>
            <a:r>
              <a:rPr lang="en-US" dirty="0" smtClean="0">
                <a:solidFill>
                  <a:schemeClr val="accent3">
                    <a:lumMod val="75000"/>
                  </a:schemeClr>
                </a:solidFill>
              </a:rPr>
              <a:t>6565 Kilgour Place</a:t>
            </a:r>
          </a:p>
          <a:p>
            <a:pPr>
              <a:buNone/>
            </a:pPr>
            <a:r>
              <a:rPr lang="en-US" dirty="0" smtClean="0">
                <a:solidFill>
                  <a:schemeClr val="accent3">
                    <a:lumMod val="75000"/>
                  </a:schemeClr>
                </a:solidFill>
              </a:rPr>
              <a:t>Dublin, OH 43017</a:t>
            </a:r>
            <a:endParaRPr lang="en-US" dirty="0">
              <a:solidFill>
                <a:schemeClr val="accent3">
                  <a:lumMod val="75000"/>
                </a:schemeClr>
              </a:solidFill>
            </a:endParaRPr>
          </a:p>
        </p:txBody>
      </p:sp>
      <p:pic>
        <p:nvPicPr>
          <p:cNvPr id="5" name="Picture 4" descr="ugly.png"/>
          <p:cNvPicPr>
            <a:picLocks noChangeAspect="1"/>
          </p:cNvPicPr>
          <p:nvPr/>
        </p:nvPicPr>
        <p:blipFill>
          <a:blip r:embed="rId2" cstate="print"/>
          <a:stretch>
            <a:fillRect/>
          </a:stretch>
        </p:blipFill>
        <p:spPr>
          <a:xfrm>
            <a:off x="6660232" y="3140968"/>
            <a:ext cx="1979712" cy="1954412"/>
          </a:xfrm>
          <a:prstGeom prst="rect">
            <a:avLst/>
          </a:prstGeom>
        </p:spPr>
      </p:pic>
      <p:sp>
        <p:nvSpPr>
          <p:cNvPr id="7" name="Rounded Rectangle 6"/>
          <p:cNvSpPr/>
          <p:nvPr/>
        </p:nvSpPr>
        <p:spPr>
          <a:xfrm>
            <a:off x="457200" y="2479186"/>
            <a:ext cx="4648200" cy="1323564"/>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304800" y="4223084"/>
            <a:ext cx="4800600" cy="1323564"/>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Numbers numbers numbers</a:t>
            </a:r>
            <a:endParaRPr lang="en-US" sz="3200" dirty="0"/>
          </a:p>
        </p:txBody>
      </p:sp>
      <p:sp>
        <p:nvSpPr>
          <p:cNvPr id="5" name="Content Placeholder 4"/>
          <p:cNvSpPr>
            <a:spLocks noGrp="1"/>
          </p:cNvSpPr>
          <p:nvPr>
            <p:ph idx="1"/>
          </p:nvPr>
        </p:nvSpPr>
        <p:spPr>
          <a:xfrm>
            <a:off x="457200" y="1676400"/>
            <a:ext cx="8229600" cy="4449763"/>
          </a:xfrm>
        </p:spPr>
        <p:txBody>
          <a:bodyPr/>
          <a:lstStyle/>
          <a:p>
            <a:r>
              <a:rPr lang="en-US" dirty="0" smtClean="0"/>
              <a:t>Numbers must be used when using number fields!</a:t>
            </a:r>
          </a:p>
          <a:p>
            <a:endParaRPr lang="en-US" dirty="0">
              <a:latin typeface="+mj-lt"/>
            </a:endParaRPr>
          </a:p>
        </p:txBody>
      </p:sp>
      <p:pic>
        <p:nvPicPr>
          <p:cNvPr id="4" name="Picture 3" descr="cost1.png"/>
          <p:cNvPicPr>
            <a:picLocks noChangeAspect="1"/>
          </p:cNvPicPr>
          <p:nvPr/>
        </p:nvPicPr>
        <p:blipFill>
          <a:blip r:embed="rId2" cstate="print"/>
          <a:stretch>
            <a:fillRect/>
          </a:stretch>
        </p:blipFill>
        <p:spPr>
          <a:xfrm>
            <a:off x="228598" y="2286000"/>
            <a:ext cx="5181601" cy="1009791"/>
          </a:xfrm>
          <a:prstGeom prst="rect">
            <a:avLst/>
          </a:prstGeom>
          <a:ln w="38100">
            <a:solidFill>
              <a:srgbClr val="419A3C"/>
            </a:solidFill>
          </a:ln>
          <a:effectLst>
            <a:outerShdw blurRad="190500" algn="tl" rotWithShape="0">
              <a:srgbClr val="000000">
                <a:alpha val="70000"/>
              </a:srgbClr>
            </a:outerShdw>
          </a:effectLst>
        </p:spPr>
      </p:pic>
      <p:pic>
        <p:nvPicPr>
          <p:cNvPr id="6" name="Picture 5" descr="cost2.png"/>
          <p:cNvPicPr>
            <a:picLocks noChangeAspect="1"/>
          </p:cNvPicPr>
          <p:nvPr/>
        </p:nvPicPr>
        <p:blipFill>
          <a:blip r:embed="rId3" cstate="print"/>
          <a:stretch>
            <a:fillRect/>
          </a:stretch>
        </p:blipFill>
        <p:spPr>
          <a:xfrm>
            <a:off x="228598" y="3448191"/>
            <a:ext cx="5181600" cy="809738"/>
          </a:xfrm>
          <a:prstGeom prst="rect">
            <a:avLst/>
          </a:prstGeom>
          <a:ln w="38100">
            <a:solidFill>
              <a:srgbClr val="419A3C"/>
            </a:solidFill>
          </a:ln>
          <a:effectLst>
            <a:outerShdw blurRad="190500" algn="tl" rotWithShape="0">
              <a:srgbClr val="000000">
                <a:alpha val="70000"/>
              </a:srgbClr>
            </a:outerShdw>
          </a:effectLst>
        </p:spPr>
      </p:pic>
      <p:pic>
        <p:nvPicPr>
          <p:cNvPr id="8" name="Picture 7" descr="zero.png"/>
          <p:cNvPicPr>
            <a:picLocks noChangeAspect="1"/>
          </p:cNvPicPr>
          <p:nvPr/>
        </p:nvPicPr>
        <p:blipFill>
          <a:blip r:embed="rId4" cstate="print"/>
          <a:stretch>
            <a:fillRect/>
          </a:stretch>
        </p:blipFill>
        <p:spPr>
          <a:xfrm>
            <a:off x="228600" y="5324601"/>
            <a:ext cx="5181600" cy="838317"/>
          </a:xfrm>
          <a:prstGeom prst="rect">
            <a:avLst/>
          </a:prstGeom>
          <a:ln w="38100">
            <a:solidFill>
              <a:srgbClr val="C00000"/>
            </a:solidFill>
          </a:ln>
          <a:effectLst>
            <a:outerShdw blurRad="190500" algn="tl" rotWithShape="0">
              <a:srgbClr val="000000">
                <a:alpha val="70000"/>
              </a:srgbClr>
            </a:outerShdw>
          </a:effectLst>
        </p:spPr>
      </p:pic>
      <p:pic>
        <p:nvPicPr>
          <p:cNvPr id="9" name="Picture 8" descr="free_001.png"/>
          <p:cNvPicPr>
            <a:picLocks noChangeAspect="1"/>
          </p:cNvPicPr>
          <p:nvPr/>
        </p:nvPicPr>
        <p:blipFill>
          <a:blip r:embed="rId5" cstate="print"/>
          <a:stretch>
            <a:fillRect/>
          </a:stretch>
        </p:blipFill>
        <p:spPr>
          <a:xfrm>
            <a:off x="228600" y="4419600"/>
            <a:ext cx="5181599" cy="905001"/>
          </a:xfrm>
          <a:prstGeom prst="rect">
            <a:avLst/>
          </a:prstGeom>
          <a:ln w="38100">
            <a:solidFill>
              <a:srgbClr val="C00000"/>
            </a:solidFill>
          </a:ln>
          <a:effectLst>
            <a:outerShdw blurRad="190500" algn="tl" rotWithShape="0">
              <a:srgbClr val="000000">
                <a:alpha val="70000"/>
              </a:srgbClr>
            </a:outerShdw>
          </a:effectLst>
        </p:spPr>
      </p:pic>
      <p:pic>
        <p:nvPicPr>
          <p:cNvPr id="10" name="Picture 9" descr="check_mark.png"/>
          <p:cNvPicPr>
            <a:picLocks noChangeAspect="1"/>
          </p:cNvPicPr>
          <p:nvPr/>
        </p:nvPicPr>
        <p:blipFill>
          <a:blip r:embed="rId6" cstate="print"/>
          <a:stretch>
            <a:fillRect/>
          </a:stretch>
        </p:blipFill>
        <p:spPr>
          <a:xfrm>
            <a:off x="5562600" y="3448191"/>
            <a:ext cx="599974" cy="555714"/>
          </a:xfrm>
          <a:prstGeom prst="rect">
            <a:avLst/>
          </a:prstGeom>
        </p:spPr>
      </p:pic>
      <p:pic>
        <p:nvPicPr>
          <p:cNvPr id="11" name="Picture 10" descr="check_mark.png"/>
          <p:cNvPicPr>
            <a:picLocks noChangeAspect="1"/>
          </p:cNvPicPr>
          <p:nvPr/>
        </p:nvPicPr>
        <p:blipFill>
          <a:blip r:embed="rId6" cstate="print"/>
          <a:stretch>
            <a:fillRect/>
          </a:stretch>
        </p:blipFill>
        <p:spPr>
          <a:xfrm>
            <a:off x="5562600" y="2462220"/>
            <a:ext cx="599974" cy="555714"/>
          </a:xfrm>
          <a:prstGeom prst="rect">
            <a:avLst/>
          </a:prstGeom>
        </p:spPr>
      </p:pic>
      <p:pic>
        <p:nvPicPr>
          <p:cNvPr id="12" name="Picture 11" descr="x.png"/>
          <p:cNvPicPr>
            <a:picLocks noChangeAspect="1"/>
          </p:cNvPicPr>
          <p:nvPr/>
        </p:nvPicPr>
        <p:blipFill>
          <a:blip r:embed="rId7" cstate="print"/>
          <a:stretch>
            <a:fillRect/>
          </a:stretch>
        </p:blipFill>
        <p:spPr>
          <a:xfrm>
            <a:off x="5505257" y="4419600"/>
            <a:ext cx="657317" cy="657317"/>
          </a:xfrm>
          <a:prstGeom prst="rect">
            <a:avLst/>
          </a:prstGeom>
        </p:spPr>
      </p:pic>
      <p:pic>
        <p:nvPicPr>
          <p:cNvPr id="13" name="Picture 12" descr="x.png"/>
          <p:cNvPicPr>
            <a:picLocks noChangeAspect="1"/>
          </p:cNvPicPr>
          <p:nvPr/>
        </p:nvPicPr>
        <p:blipFill>
          <a:blip r:embed="rId7" cstate="print"/>
          <a:stretch>
            <a:fillRect/>
          </a:stretch>
        </p:blipFill>
        <p:spPr>
          <a:xfrm>
            <a:off x="5562600" y="5468846"/>
            <a:ext cx="657317" cy="657317"/>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Recommended Browsers</a:t>
            </a:r>
          </a:p>
        </p:txBody>
      </p:sp>
      <p:graphicFrame>
        <p:nvGraphicFramePr>
          <p:cNvPr id="6" name="Diagram 5"/>
          <p:cNvGraphicFramePr/>
          <p:nvPr>
            <p:extLst>
              <p:ext uri="{D42A27DB-BD31-4B8C-83A1-F6EECF244321}">
                <p14:modId xmlns="" xmlns:p14="http://schemas.microsoft.com/office/powerpoint/2010/main" val="3268809300"/>
              </p:ext>
            </p:extLst>
          </p:nvPr>
        </p:nvGraphicFramePr>
        <p:xfrm>
          <a:off x="762000" y="1066800"/>
          <a:ext cx="7391400" cy="4087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new-chrome-icon1-300x300.png"/>
          <p:cNvPicPr>
            <a:picLocks noChangeAspect="1"/>
          </p:cNvPicPr>
          <p:nvPr/>
        </p:nvPicPr>
        <p:blipFill>
          <a:blip r:embed="rId8" cstate="print"/>
          <a:stretch>
            <a:fillRect/>
          </a:stretch>
        </p:blipFill>
        <p:spPr>
          <a:xfrm>
            <a:off x="1524000" y="1295400"/>
            <a:ext cx="1219348" cy="1219348"/>
          </a:xfrm>
          <a:prstGeom prst="rect">
            <a:avLst/>
          </a:prstGeom>
        </p:spPr>
      </p:pic>
      <p:sp>
        <p:nvSpPr>
          <p:cNvPr id="5" name="TextBox 4"/>
          <p:cNvSpPr txBox="1"/>
          <p:nvPr/>
        </p:nvSpPr>
        <p:spPr>
          <a:xfrm>
            <a:off x="304800" y="5257800"/>
            <a:ext cx="8686800" cy="978729"/>
          </a:xfrm>
          <a:prstGeom prst="rect">
            <a:avLst/>
          </a:prstGeom>
          <a:noFill/>
        </p:spPr>
        <p:txBody>
          <a:bodyPr wrap="square" rtlCol="0">
            <a:spAutoFit/>
          </a:bodyPr>
          <a:lstStyle/>
          <a:p>
            <a:pPr algn="ctr" defTabSz="914400" fontAlgn="base">
              <a:lnSpc>
                <a:spcPct val="120000"/>
              </a:lnSpc>
              <a:spcBef>
                <a:spcPct val="50000"/>
              </a:spcBef>
              <a:spcAft>
                <a:spcPct val="0"/>
              </a:spcAft>
            </a:pPr>
            <a:r>
              <a:rPr lang="en-GB" sz="2400" b="1" dirty="0" smtClean="0">
                <a:solidFill>
                  <a:srgbClr val="000000"/>
                </a:solidFill>
              </a:rPr>
              <a:t>If you are not sure what browser or version you are using, go to </a:t>
            </a:r>
            <a:r>
              <a:rPr lang="en-GB" sz="2400" b="1" dirty="0" smtClean="0">
                <a:solidFill>
                  <a:srgbClr val="FF0000"/>
                </a:solidFill>
              </a:rPr>
              <a:t>http://thismachine.info</a:t>
            </a:r>
            <a:endParaRPr lang="en-GB" sz="2400" b="1" dirty="0">
              <a:solidFill>
                <a:srgbClr val="FF0000"/>
              </a:solidFill>
            </a:endParaRPr>
          </a:p>
        </p:txBody>
      </p:sp>
      <p:pic>
        <p:nvPicPr>
          <p:cNvPr id="1026" name="Picture 2"/>
          <p:cNvPicPr>
            <a:picLocks noChangeAspect="1" noChangeArrowheads="1"/>
          </p:cNvPicPr>
          <p:nvPr/>
        </p:nvPicPr>
        <p:blipFill>
          <a:blip r:embed="rId9" cstate="print"/>
          <a:srcRect/>
          <a:stretch>
            <a:fillRect/>
          </a:stretch>
        </p:blipFill>
        <p:spPr bwMode="auto">
          <a:xfrm>
            <a:off x="4038600" y="1295400"/>
            <a:ext cx="1219200" cy="12287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Training classes</a:t>
            </a:r>
            <a:endParaRPr lang="en-US" dirty="0"/>
          </a:p>
        </p:txBody>
      </p:sp>
      <p:sp>
        <p:nvSpPr>
          <p:cNvPr id="6" name="TextBox 5"/>
          <p:cNvSpPr txBox="1"/>
          <p:nvPr/>
        </p:nvSpPr>
        <p:spPr>
          <a:xfrm>
            <a:off x="149149" y="1817888"/>
            <a:ext cx="1780135" cy="1152128"/>
          </a:xfrm>
          <a:prstGeom prst="rect">
            <a:avLst/>
          </a:prstGeom>
          <a:solidFill>
            <a:schemeClr val="accent1"/>
          </a:solidFill>
          <a:ln>
            <a:noFill/>
          </a:ln>
        </p:spPr>
        <p:txBody>
          <a:bodyPr wrap="none" rtlCol="0" anchor="ctr" anchorCtr="1">
            <a:noAutofit/>
          </a:bodyPr>
          <a:lstStyle/>
          <a:p>
            <a:pPr algn="ctr"/>
            <a:r>
              <a:rPr lang="en-US" sz="2400" b="1" dirty="0" smtClean="0">
                <a:solidFill>
                  <a:srgbClr val="FFFFFF"/>
                </a:solidFill>
              </a:rPr>
              <a:t>Borrowing</a:t>
            </a:r>
            <a:endParaRPr lang="en-US" sz="2400" b="1" dirty="0">
              <a:solidFill>
                <a:srgbClr val="FFFFFF"/>
              </a:solidFill>
            </a:endParaRPr>
          </a:p>
        </p:txBody>
      </p:sp>
      <p:sp>
        <p:nvSpPr>
          <p:cNvPr id="7" name="TextBox 6"/>
          <p:cNvSpPr txBox="1"/>
          <p:nvPr/>
        </p:nvSpPr>
        <p:spPr>
          <a:xfrm>
            <a:off x="2475698" y="1817888"/>
            <a:ext cx="1856271" cy="1152128"/>
          </a:xfrm>
          <a:prstGeom prst="rect">
            <a:avLst/>
          </a:prstGeom>
          <a:solidFill>
            <a:schemeClr val="accent3"/>
          </a:solidFill>
          <a:ln>
            <a:noFill/>
          </a:ln>
        </p:spPr>
        <p:txBody>
          <a:bodyPr wrap="none" rtlCol="0" anchor="ctr" anchorCtr="1">
            <a:noAutofit/>
          </a:bodyPr>
          <a:lstStyle/>
          <a:p>
            <a:pPr algn="ctr"/>
            <a:r>
              <a:rPr lang="en-US" sz="2400" b="1" dirty="0" smtClean="0">
                <a:solidFill>
                  <a:srgbClr val="FFFFFF"/>
                </a:solidFill>
              </a:rPr>
              <a:t>Lending</a:t>
            </a:r>
            <a:endParaRPr lang="en-US" sz="2400" b="1" dirty="0">
              <a:solidFill>
                <a:srgbClr val="FFFFFF"/>
              </a:solidFill>
            </a:endParaRPr>
          </a:p>
        </p:txBody>
      </p:sp>
      <p:sp>
        <p:nvSpPr>
          <p:cNvPr id="8" name="TextBox 7"/>
          <p:cNvSpPr txBox="1"/>
          <p:nvPr/>
        </p:nvSpPr>
        <p:spPr>
          <a:xfrm>
            <a:off x="55206" y="3042024"/>
            <a:ext cx="2319336" cy="2664296"/>
          </a:xfrm>
          <a:prstGeom prst="rect">
            <a:avLst/>
          </a:prstGeom>
          <a:noFill/>
          <a:ln>
            <a:noFill/>
          </a:ln>
        </p:spPr>
        <p:txBody>
          <a:bodyPr wrap="square" rtlCol="0" anchor="t" anchorCtr="0">
            <a:noAutofit/>
          </a:bodyPr>
          <a:lstStyle/>
          <a:p>
            <a:r>
              <a:rPr lang="en-US" dirty="0" smtClean="0">
                <a:solidFill>
                  <a:srgbClr val="2178B5"/>
                </a:solidFill>
              </a:rPr>
              <a:t/>
            </a:r>
            <a:br>
              <a:rPr lang="en-US" dirty="0" smtClean="0">
                <a:solidFill>
                  <a:srgbClr val="2178B5"/>
                </a:solidFill>
              </a:rPr>
            </a:br>
            <a:r>
              <a:rPr lang="en-US" dirty="0" smtClean="0">
                <a:solidFill>
                  <a:srgbClr val="2178B5"/>
                </a:solidFill>
              </a:rPr>
              <a:t>Searching and </a:t>
            </a:r>
          </a:p>
          <a:p>
            <a:r>
              <a:rPr lang="en-US" dirty="0" smtClean="0">
                <a:solidFill>
                  <a:srgbClr val="2178B5"/>
                </a:solidFill>
              </a:rPr>
              <a:t>submitting loan and copy requests</a:t>
            </a:r>
          </a:p>
          <a:p>
            <a:endParaRPr lang="en-US" dirty="0" smtClean="0">
              <a:solidFill>
                <a:srgbClr val="2178B5"/>
              </a:solidFill>
            </a:endParaRPr>
          </a:p>
          <a:p>
            <a:r>
              <a:rPr lang="en-US" dirty="0" smtClean="0">
                <a:solidFill>
                  <a:srgbClr val="2178B5"/>
                </a:solidFill>
              </a:rPr>
              <a:t>Managing requests</a:t>
            </a:r>
            <a:br>
              <a:rPr lang="en-US" dirty="0" smtClean="0">
                <a:solidFill>
                  <a:srgbClr val="2178B5"/>
                </a:solidFill>
              </a:rPr>
            </a:br>
            <a:r>
              <a:rPr lang="en-US" dirty="0" smtClean="0">
                <a:solidFill>
                  <a:srgbClr val="2178B5"/>
                </a:solidFill>
              </a:rPr>
              <a:t>as a borrower</a:t>
            </a:r>
          </a:p>
          <a:p>
            <a:endParaRPr lang="en-US" dirty="0" smtClean="0">
              <a:solidFill>
                <a:srgbClr val="2178B5"/>
              </a:solidFill>
            </a:endParaRPr>
          </a:p>
          <a:p>
            <a:r>
              <a:rPr lang="en-US" dirty="0">
                <a:solidFill>
                  <a:srgbClr val="2178B5"/>
                </a:solidFill>
              </a:rPr>
              <a:t>Printing requests</a:t>
            </a:r>
          </a:p>
          <a:p>
            <a:endParaRPr lang="en-US" sz="1600" dirty="0" smtClean="0">
              <a:solidFill>
                <a:srgbClr val="2178B5"/>
              </a:solidFill>
            </a:endParaRPr>
          </a:p>
          <a:p>
            <a:endParaRPr lang="en-US" sz="1600" dirty="0" smtClean="0">
              <a:solidFill>
                <a:srgbClr val="FF0000"/>
              </a:solidFill>
            </a:endParaRPr>
          </a:p>
          <a:p>
            <a:endParaRPr lang="en-US" sz="1600" dirty="0" smtClean="0">
              <a:solidFill>
                <a:srgbClr val="2178B5"/>
              </a:solidFill>
            </a:endParaRPr>
          </a:p>
          <a:p>
            <a:pPr algn="ctr"/>
            <a:endParaRPr lang="en-US" sz="2400" dirty="0">
              <a:solidFill>
                <a:srgbClr val="2178B5"/>
              </a:solidFill>
            </a:endParaRPr>
          </a:p>
        </p:txBody>
      </p:sp>
      <p:sp>
        <p:nvSpPr>
          <p:cNvPr id="9" name="TextBox 8"/>
          <p:cNvSpPr txBox="1"/>
          <p:nvPr/>
        </p:nvSpPr>
        <p:spPr>
          <a:xfrm>
            <a:off x="2527400" y="3042024"/>
            <a:ext cx="2092928" cy="2664296"/>
          </a:xfrm>
          <a:prstGeom prst="rect">
            <a:avLst/>
          </a:prstGeom>
          <a:noFill/>
          <a:ln>
            <a:noFill/>
          </a:ln>
        </p:spPr>
        <p:txBody>
          <a:bodyPr wrap="square" rtlCol="0" anchor="t" anchorCtr="0">
            <a:noAutofit/>
          </a:bodyPr>
          <a:lstStyle/>
          <a:p>
            <a:r>
              <a:rPr lang="en-US" dirty="0" smtClean="0">
                <a:solidFill>
                  <a:srgbClr val="409A3C"/>
                </a:solidFill>
              </a:rPr>
              <a:t/>
            </a:r>
            <a:br>
              <a:rPr lang="en-US" dirty="0" smtClean="0">
                <a:solidFill>
                  <a:srgbClr val="409A3C"/>
                </a:solidFill>
              </a:rPr>
            </a:br>
            <a:r>
              <a:rPr lang="en-US" dirty="0" smtClean="0">
                <a:solidFill>
                  <a:srgbClr val="409A3C"/>
                </a:solidFill>
              </a:rPr>
              <a:t>Managing requests </a:t>
            </a:r>
          </a:p>
          <a:p>
            <a:r>
              <a:rPr lang="en-US" dirty="0" smtClean="0">
                <a:solidFill>
                  <a:srgbClr val="409A3C"/>
                </a:solidFill>
              </a:rPr>
              <a:t>as a lender</a:t>
            </a:r>
          </a:p>
          <a:p>
            <a:endParaRPr lang="en-US" dirty="0" smtClean="0">
              <a:solidFill>
                <a:srgbClr val="409A3C"/>
              </a:solidFill>
            </a:endParaRPr>
          </a:p>
          <a:p>
            <a:r>
              <a:rPr lang="en-US" dirty="0" smtClean="0">
                <a:solidFill>
                  <a:srgbClr val="409A3C"/>
                </a:solidFill>
              </a:rPr>
              <a:t>Printing requests</a:t>
            </a:r>
          </a:p>
          <a:p>
            <a:endParaRPr lang="en-US" sz="1600" dirty="0" smtClean="0">
              <a:solidFill>
                <a:srgbClr val="FF0000"/>
              </a:solidFill>
            </a:endParaRPr>
          </a:p>
          <a:p>
            <a:pPr algn="ctr"/>
            <a:endParaRPr lang="en-US" sz="2400" dirty="0">
              <a:solidFill>
                <a:srgbClr val="409A3C"/>
              </a:solidFill>
            </a:endParaRPr>
          </a:p>
        </p:txBody>
      </p:sp>
      <p:sp>
        <p:nvSpPr>
          <p:cNvPr id="10" name="TextBox 9"/>
          <p:cNvSpPr txBox="1"/>
          <p:nvPr/>
        </p:nvSpPr>
        <p:spPr>
          <a:xfrm>
            <a:off x="457201" y="5706320"/>
            <a:ext cx="8229600" cy="646331"/>
          </a:xfrm>
          <a:prstGeom prst="rect">
            <a:avLst/>
          </a:prstGeom>
          <a:noFill/>
        </p:spPr>
        <p:txBody>
          <a:bodyPr wrap="square" rtlCol="0">
            <a:spAutoFit/>
          </a:bodyPr>
          <a:lstStyle/>
          <a:p>
            <a:pPr algn="ctr"/>
            <a:r>
              <a:rPr lang="en-US" b="1" dirty="0" smtClean="0">
                <a:solidFill>
                  <a:srgbClr val="FF0000"/>
                </a:solidFill>
              </a:rPr>
              <a:t>All will be available as both live webinar and self-paced</a:t>
            </a:r>
          </a:p>
          <a:p>
            <a:endParaRPr lang="en-GB" dirty="0">
              <a:solidFill>
                <a:prstClr val="black"/>
              </a:solidFill>
            </a:endParaRPr>
          </a:p>
        </p:txBody>
      </p:sp>
      <p:sp>
        <p:nvSpPr>
          <p:cNvPr id="11" name="TextBox 10"/>
          <p:cNvSpPr txBox="1"/>
          <p:nvPr/>
        </p:nvSpPr>
        <p:spPr>
          <a:xfrm>
            <a:off x="4823162" y="1817888"/>
            <a:ext cx="1874818" cy="1152128"/>
          </a:xfrm>
          <a:prstGeom prst="rect">
            <a:avLst/>
          </a:prstGeom>
          <a:solidFill>
            <a:schemeClr val="accent6"/>
          </a:solidFill>
          <a:ln>
            <a:noFill/>
          </a:ln>
        </p:spPr>
        <p:txBody>
          <a:bodyPr wrap="none" rtlCol="0" anchor="ctr" anchorCtr="1">
            <a:noAutofit/>
          </a:bodyPr>
          <a:lstStyle/>
          <a:p>
            <a:pPr algn="ctr"/>
            <a:r>
              <a:rPr lang="en-US" sz="2400" b="1" dirty="0" smtClean="0">
                <a:solidFill>
                  <a:srgbClr val="FFFFFF"/>
                </a:solidFill>
              </a:rPr>
              <a:t>Deflection</a:t>
            </a:r>
            <a:endParaRPr lang="en-US" sz="2400" b="1" dirty="0">
              <a:solidFill>
                <a:srgbClr val="FFFFFF"/>
              </a:solidFill>
            </a:endParaRPr>
          </a:p>
        </p:txBody>
      </p:sp>
      <p:sp>
        <p:nvSpPr>
          <p:cNvPr id="12" name="TextBox 11"/>
          <p:cNvSpPr txBox="1"/>
          <p:nvPr/>
        </p:nvSpPr>
        <p:spPr>
          <a:xfrm>
            <a:off x="4772728" y="3045834"/>
            <a:ext cx="2092928" cy="2664296"/>
          </a:xfrm>
          <a:prstGeom prst="rect">
            <a:avLst/>
          </a:prstGeom>
          <a:noFill/>
          <a:ln>
            <a:noFill/>
          </a:ln>
        </p:spPr>
        <p:txBody>
          <a:bodyPr wrap="square" rtlCol="0" anchor="t" anchorCtr="0">
            <a:noAutofit/>
          </a:bodyPr>
          <a:lstStyle/>
          <a:p>
            <a:r>
              <a:rPr lang="en-US" dirty="0" smtClean="0">
                <a:solidFill>
                  <a:srgbClr val="409A3C"/>
                </a:solidFill>
              </a:rPr>
              <a:t/>
            </a:r>
            <a:br>
              <a:rPr lang="en-US" dirty="0" smtClean="0">
                <a:solidFill>
                  <a:srgbClr val="409A3C"/>
                </a:solidFill>
              </a:rPr>
            </a:br>
            <a:r>
              <a:rPr lang="en-US" dirty="0" smtClean="0">
                <a:solidFill>
                  <a:srgbClr val="FF7600"/>
                </a:solidFill>
              </a:rPr>
              <a:t>Category-level deflections in Policies Directory</a:t>
            </a:r>
          </a:p>
          <a:p>
            <a:endParaRPr lang="en-US" dirty="0" smtClean="0">
              <a:solidFill>
                <a:srgbClr val="FF7600"/>
              </a:solidFill>
            </a:endParaRPr>
          </a:p>
          <a:p>
            <a:r>
              <a:rPr lang="en-US" dirty="0" smtClean="0">
                <a:solidFill>
                  <a:srgbClr val="FF7600"/>
                </a:solidFill>
              </a:rPr>
              <a:t>Item-level deflections in </a:t>
            </a:r>
            <a:r>
              <a:rPr lang="en-US" dirty="0" err="1" smtClean="0">
                <a:solidFill>
                  <a:srgbClr val="FF7600"/>
                </a:solidFill>
              </a:rPr>
              <a:t>Connexion</a:t>
            </a:r>
            <a:r>
              <a:rPr lang="en-US" dirty="0" smtClean="0">
                <a:solidFill>
                  <a:srgbClr val="FF7600"/>
                </a:solidFill>
              </a:rPr>
              <a:t> Browser</a:t>
            </a:r>
          </a:p>
          <a:p>
            <a:endParaRPr lang="en-US" sz="1600" dirty="0" smtClean="0">
              <a:solidFill>
                <a:srgbClr val="FF0000"/>
              </a:solidFill>
            </a:endParaRPr>
          </a:p>
          <a:p>
            <a:pPr algn="ctr"/>
            <a:endParaRPr lang="en-US" sz="2400" dirty="0">
              <a:solidFill>
                <a:srgbClr val="409A3C"/>
              </a:solidFill>
            </a:endParaRPr>
          </a:p>
        </p:txBody>
      </p:sp>
      <p:sp>
        <p:nvSpPr>
          <p:cNvPr id="13" name="TextBox 12"/>
          <p:cNvSpPr txBox="1"/>
          <p:nvPr/>
        </p:nvSpPr>
        <p:spPr>
          <a:xfrm>
            <a:off x="7018056" y="1814078"/>
            <a:ext cx="1874818" cy="1152128"/>
          </a:xfrm>
          <a:prstGeom prst="rect">
            <a:avLst/>
          </a:prstGeom>
          <a:solidFill>
            <a:schemeClr val="accent2"/>
          </a:solidFill>
          <a:ln>
            <a:noFill/>
          </a:ln>
        </p:spPr>
        <p:txBody>
          <a:bodyPr wrap="square" rtlCol="0" anchor="ctr" anchorCtr="1">
            <a:noAutofit/>
          </a:bodyPr>
          <a:lstStyle/>
          <a:p>
            <a:pPr algn="ctr"/>
            <a:r>
              <a:rPr lang="en-US" sz="2400" b="1" dirty="0" smtClean="0">
                <a:solidFill>
                  <a:srgbClr val="FFFFFF"/>
                </a:solidFill>
              </a:rPr>
              <a:t>Custom Holdings</a:t>
            </a:r>
            <a:endParaRPr lang="en-US" sz="2400" b="1" dirty="0">
              <a:solidFill>
                <a:srgbClr val="FFFFFF"/>
              </a:solidFill>
            </a:endParaRPr>
          </a:p>
        </p:txBody>
      </p:sp>
      <p:sp>
        <p:nvSpPr>
          <p:cNvPr id="14" name="TextBox 13"/>
          <p:cNvSpPr txBox="1"/>
          <p:nvPr/>
        </p:nvSpPr>
        <p:spPr>
          <a:xfrm>
            <a:off x="6967622" y="3042024"/>
            <a:ext cx="2092928" cy="2664296"/>
          </a:xfrm>
          <a:prstGeom prst="rect">
            <a:avLst/>
          </a:prstGeom>
          <a:noFill/>
          <a:ln>
            <a:noFill/>
          </a:ln>
        </p:spPr>
        <p:txBody>
          <a:bodyPr wrap="square" rtlCol="0" anchor="t" anchorCtr="0">
            <a:noAutofit/>
          </a:bodyPr>
          <a:lstStyle/>
          <a:p>
            <a:r>
              <a:rPr lang="en-US" dirty="0" smtClean="0">
                <a:solidFill>
                  <a:srgbClr val="409A3C"/>
                </a:solidFill>
              </a:rPr>
              <a:t/>
            </a:r>
            <a:br>
              <a:rPr lang="en-US" dirty="0" smtClean="0">
                <a:solidFill>
                  <a:srgbClr val="409A3C"/>
                </a:solidFill>
              </a:rPr>
            </a:br>
            <a:r>
              <a:rPr lang="en-US" dirty="0" smtClean="0">
                <a:solidFill>
                  <a:srgbClr val="C52127"/>
                </a:solidFill>
              </a:rPr>
              <a:t>Create Groups and Paths of your preferred lenders</a:t>
            </a:r>
          </a:p>
          <a:p>
            <a:endParaRPr lang="en-US" dirty="0" smtClean="0">
              <a:solidFill>
                <a:srgbClr val="C52127"/>
              </a:solidFill>
            </a:endParaRPr>
          </a:p>
          <a:p>
            <a:r>
              <a:rPr lang="en-US" dirty="0" smtClean="0">
                <a:solidFill>
                  <a:srgbClr val="C52127"/>
                </a:solidFill>
              </a:rPr>
              <a:t>Apply them to borrowing requests</a:t>
            </a:r>
          </a:p>
          <a:p>
            <a:endParaRPr lang="en-US" sz="1600" dirty="0" smtClean="0">
              <a:solidFill>
                <a:srgbClr val="FF0000"/>
              </a:solidFill>
            </a:endParaRPr>
          </a:p>
          <a:p>
            <a:pPr algn="ctr"/>
            <a:endParaRPr lang="en-US" sz="2400" dirty="0">
              <a:solidFill>
                <a:srgbClr val="409A3C"/>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animBg="1"/>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Training classes</a:t>
            </a:r>
            <a:endParaRPr lang="en-US" dirty="0"/>
          </a:p>
        </p:txBody>
      </p:sp>
      <p:sp>
        <p:nvSpPr>
          <p:cNvPr id="10" name="TextBox 9"/>
          <p:cNvSpPr txBox="1"/>
          <p:nvPr/>
        </p:nvSpPr>
        <p:spPr>
          <a:xfrm>
            <a:off x="0" y="1975945"/>
            <a:ext cx="9144000" cy="4247317"/>
          </a:xfrm>
          <a:prstGeom prst="rect">
            <a:avLst/>
          </a:prstGeom>
          <a:noFill/>
        </p:spPr>
        <p:txBody>
          <a:bodyPr wrap="square" rtlCol="0">
            <a:spAutoFit/>
          </a:bodyPr>
          <a:lstStyle/>
          <a:p>
            <a:r>
              <a:rPr lang="en-GB" sz="2800" b="1" dirty="0" smtClean="0">
                <a:solidFill>
                  <a:prstClr val="black"/>
                </a:solidFill>
              </a:rPr>
              <a:t>Special training webinars just for New York libraries:</a:t>
            </a:r>
          </a:p>
          <a:p>
            <a:endParaRPr lang="en-GB" sz="2800" dirty="0" smtClean="0">
              <a:solidFill>
                <a:prstClr val="black"/>
              </a:solidFill>
            </a:endParaRPr>
          </a:p>
          <a:p>
            <a:endParaRPr lang="en-GB" sz="2800" dirty="0" smtClean="0">
              <a:solidFill>
                <a:prstClr val="black"/>
              </a:solidFill>
            </a:endParaRPr>
          </a:p>
          <a:p>
            <a:endParaRPr lang="en-GB" sz="2800" dirty="0" smtClean="0">
              <a:solidFill>
                <a:prstClr val="black"/>
              </a:solidFill>
            </a:endParaRPr>
          </a:p>
          <a:p>
            <a:endParaRPr lang="en-GB" sz="2800" dirty="0" smtClean="0">
              <a:solidFill>
                <a:prstClr val="black"/>
              </a:solidFill>
            </a:endParaRPr>
          </a:p>
          <a:p>
            <a:endParaRPr lang="en-GB" sz="2800" dirty="0" smtClean="0">
              <a:solidFill>
                <a:prstClr val="black"/>
              </a:solidFill>
            </a:endParaRPr>
          </a:p>
          <a:p>
            <a:endParaRPr lang="en-GB" sz="2800" dirty="0" smtClean="0">
              <a:solidFill>
                <a:prstClr val="black"/>
              </a:solidFill>
            </a:endParaRPr>
          </a:p>
          <a:p>
            <a:r>
              <a:rPr lang="en-GB" sz="2800" dirty="0" smtClean="0">
                <a:solidFill>
                  <a:prstClr val="black"/>
                </a:solidFill>
              </a:rPr>
              <a:t>Otherwise, see full online training schedule for all member libraries here: </a:t>
            </a:r>
          </a:p>
          <a:p>
            <a:r>
              <a:rPr lang="en-GB" dirty="0" smtClean="0">
                <a:solidFill>
                  <a:prstClr val="black"/>
                </a:solidFill>
                <a:hlinkClick r:id="rId2"/>
              </a:rPr>
              <a:t>http://www.oclc.org/support/training/portfolios/resource-sharing/worldshare-ill.en.html</a:t>
            </a:r>
            <a:r>
              <a:rPr lang="en-GB" dirty="0" smtClean="0">
                <a:solidFill>
                  <a:prstClr val="black"/>
                </a:solidFill>
              </a:rPr>
              <a:t> </a:t>
            </a:r>
            <a:endParaRPr lang="en-GB" dirty="0">
              <a:solidFill>
                <a:prstClr val="black"/>
              </a:solidFill>
            </a:endParaRPr>
          </a:p>
        </p:txBody>
      </p:sp>
      <p:sp>
        <p:nvSpPr>
          <p:cNvPr id="15" name="TextBox 14"/>
          <p:cNvSpPr txBox="1"/>
          <p:nvPr/>
        </p:nvSpPr>
        <p:spPr>
          <a:xfrm>
            <a:off x="276727" y="2695074"/>
            <a:ext cx="4235116" cy="2006371"/>
          </a:xfrm>
          <a:prstGeom prst="rect">
            <a:avLst/>
          </a:prstGeom>
          <a:solidFill>
            <a:schemeClr val="accent1"/>
          </a:solidFill>
          <a:ln>
            <a:noFill/>
          </a:ln>
        </p:spPr>
        <p:txBody>
          <a:bodyPr wrap="square" rtlCol="0" anchor="ctr" anchorCtr="1">
            <a:noAutofit/>
          </a:bodyPr>
          <a:lstStyle/>
          <a:p>
            <a:pPr algn="ctr"/>
            <a:r>
              <a:rPr lang="en-US" sz="2400" b="1" dirty="0" smtClean="0">
                <a:solidFill>
                  <a:srgbClr val="FFFFFF"/>
                </a:solidFill>
              </a:rPr>
              <a:t>WorldShare</a:t>
            </a:r>
            <a:r>
              <a:rPr lang="en-US" sz="2400" baseline="30000" dirty="0" smtClean="0">
                <a:solidFill>
                  <a:schemeClr val="bg1"/>
                </a:solidFill>
                <a:cs typeface="Arial"/>
              </a:rPr>
              <a:t>®</a:t>
            </a:r>
            <a:r>
              <a:rPr lang="en-US" sz="2400" b="1" dirty="0" smtClean="0">
                <a:solidFill>
                  <a:srgbClr val="FFFFFF"/>
                </a:solidFill>
              </a:rPr>
              <a:t> ILL Borrowing</a:t>
            </a:r>
          </a:p>
          <a:p>
            <a:pPr algn="ctr"/>
            <a:r>
              <a:rPr lang="en-US" sz="2400" b="1" dirty="0" smtClean="0">
                <a:solidFill>
                  <a:srgbClr val="FFFFFF"/>
                </a:solidFill>
              </a:rPr>
              <a:t>Monday, Aug 19</a:t>
            </a:r>
            <a:r>
              <a:rPr lang="en-US" sz="2400" b="1" baseline="30000" dirty="0" smtClean="0">
                <a:solidFill>
                  <a:srgbClr val="FFFFFF"/>
                </a:solidFill>
              </a:rPr>
              <a:t>th</a:t>
            </a:r>
            <a:endParaRPr lang="en-US" sz="2400" b="1" dirty="0" smtClean="0">
              <a:solidFill>
                <a:srgbClr val="FFFFFF"/>
              </a:solidFill>
            </a:endParaRPr>
          </a:p>
          <a:p>
            <a:pPr algn="ctr"/>
            <a:r>
              <a:rPr lang="en-US" sz="2400" b="1" dirty="0" smtClean="0">
                <a:solidFill>
                  <a:srgbClr val="FFFFFF"/>
                </a:solidFill>
              </a:rPr>
              <a:t>2pm-4pm ET</a:t>
            </a:r>
          </a:p>
          <a:p>
            <a:pPr algn="ctr"/>
            <a:r>
              <a:rPr lang="en-US" b="1" i="1" dirty="0" smtClean="0">
                <a:solidFill>
                  <a:srgbClr val="FFFFFF"/>
                </a:solidFill>
              </a:rPr>
              <a:t>Registration required</a:t>
            </a:r>
            <a:endParaRPr lang="en-US" b="1" i="1" dirty="0">
              <a:solidFill>
                <a:srgbClr val="FFFFFF"/>
              </a:solidFill>
            </a:endParaRPr>
          </a:p>
        </p:txBody>
      </p:sp>
      <p:sp>
        <p:nvSpPr>
          <p:cNvPr id="17" name="TextBox 16"/>
          <p:cNvSpPr txBox="1"/>
          <p:nvPr/>
        </p:nvSpPr>
        <p:spPr>
          <a:xfrm>
            <a:off x="4896853" y="2695074"/>
            <a:ext cx="3886192" cy="2006371"/>
          </a:xfrm>
          <a:prstGeom prst="rect">
            <a:avLst/>
          </a:prstGeom>
          <a:solidFill>
            <a:schemeClr val="accent3"/>
          </a:solidFill>
          <a:ln>
            <a:noFill/>
          </a:ln>
        </p:spPr>
        <p:txBody>
          <a:bodyPr wrap="square" rtlCol="0" anchor="ctr" anchorCtr="1">
            <a:noAutofit/>
          </a:bodyPr>
          <a:lstStyle/>
          <a:p>
            <a:pPr algn="ctr"/>
            <a:r>
              <a:rPr lang="en-US" sz="2400" b="1" dirty="0" smtClean="0">
                <a:solidFill>
                  <a:srgbClr val="FFFFFF"/>
                </a:solidFill>
              </a:rPr>
              <a:t>WorldShare</a:t>
            </a:r>
            <a:r>
              <a:rPr lang="en-US" sz="2400" baseline="30000" dirty="0" smtClean="0">
                <a:solidFill>
                  <a:schemeClr val="bg1"/>
                </a:solidFill>
                <a:cs typeface="Arial"/>
              </a:rPr>
              <a:t>®</a:t>
            </a:r>
            <a:r>
              <a:rPr lang="en-US" sz="2400" b="1" dirty="0" smtClean="0">
                <a:solidFill>
                  <a:srgbClr val="FFFFFF"/>
                </a:solidFill>
              </a:rPr>
              <a:t> ILL Lending</a:t>
            </a:r>
          </a:p>
          <a:p>
            <a:pPr algn="ctr"/>
            <a:r>
              <a:rPr lang="en-US" sz="2400" b="1" dirty="0" smtClean="0">
                <a:solidFill>
                  <a:srgbClr val="FFFFFF"/>
                </a:solidFill>
              </a:rPr>
              <a:t>Tuesday, Aug 20</a:t>
            </a:r>
            <a:r>
              <a:rPr lang="en-US" sz="2400" b="1" baseline="30000" dirty="0" smtClean="0">
                <a:solidFill>
                  <a:srgbClr val="FFFFFF"/>
                </a:solidFill>
              </a:rPr>
              <a:t>th</a:t>
            </a:r>
            <a:endParaRPr lang="en-US" sz="2400" b="1" dirty="0" smtClean="0">
              <a:solidFill>
                <a:srgbClr val="FFFFFF"/>
              </a:solidFill>
            </a:endParaRPr>
          </a:p>
          <a:p>
            <a:pPr algn="ctr"/>
            <a:r>
              <a:rPr lang="en-US" sz="2400" b="1" dirty="0" smtClean="0">
                <a:solidFill>
                  <a:srgbClr val="FFFFFF"/>
                </a:solidFill>
              </a:rPr>
              <a:t>2pm- 4pm ET</a:t>
            </a:r>
          </a:p>
          <a:p>
            <a:pPr algn="ctr"/>
            <a:r>
              <a:rPr lang="en-US" b="1" i="1" dirty="0" smtClean="0">
                <a:solidFill>
                  <a:srgbClr val="FFFFFF"/>
                </a:solidFill>
              </a:rPr>
              <a:t>Registration required</a:t>
            </a:r>
            <a:endParaRPr lang="en-US" b="1" i="1" dirty="0">
              <a:solidFill>
                <a:srgbClr val="FFFF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sz="4800" dirty="0" smtClean="0"/>
              <a:t>WorldShare</a:t>
            </a:r>
            <a:r>
              <a:rPr lang="en-GB" sz="4800" baseline="30000" dirty="0" smtClean="0"/>
              <a:t>®</a:t>
            </a:r>
            <a:r>
              <a:rPr lang="en-GB" sz="4800" dirty="0" smtClean="0"/>
              <a:t> ILL is a replacement for WorldCat </a:t>
            </a:r>
            <a:r>
              <a:rPr lang="en-GB" sz="4800" dirty="0" smtClean="0">
                <a:solidFill>
                  <a:srgbClr val="0070C0"/>
                </a:solidFill>
              </a:rPr>
              <a:t>R</a:t>
            </a:r>
            <a:r>
              <a:rPr lang="en-GB" sz="4800" dirty="0" smtClean="0"/>
              <a:t>esource Sharing. </a:t>
            </a:r>
          </a:p>
          <a:p>
            <a:r>
              <a:rPr lang="en-GB" sz="4800" dirty="0" smtClean="0"/>
              <a:t>There is no change in subscription prices. </a:t>
            </a:r>
            <a:endParaRPr lang="en-GB" sz="48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7703" y="1900210"/>
            <a:ext cx="7088015" cy="4068103"/>
          </a:xfrm>
        </p:spPr>
        <p:txBody>
          <a:bodyPr>
            <a:noAutofit/>
          </a:bodyPr>
          <a:lstStyle/>
          <a:p>
            <a:pPr lvl="0"/>
            <a:r>
              <a:rPr lang="en-US" dirty="0"/>
              <a:t>Request history</a:t>
            </a:r>
          </a:p>
          <a:p>
            <a:pPr lvl="0"/>
            <a:r>
              <a:rPr lang="en-US" dirty="0"/>
              <a:t>Barcode printing</a:t>
            </a:r>
          </a:p>
          <a:p>
            <a:pPr lvl="0"/>
            <a:r>
              <a:rPr lang="en-US" dirty="0" err="1"/>
              <a:t>KnowledgeBase</a:t>
            </a:r>
            <a:r>
              <a:rPr lang="en-US" dirty="0"/>
              <a:t> links (for lender)</a:t>
            </a:r>
          </a:p>
          <a:p>
            <a:pPr lvl="0"/>
            <a:r>
              <a:rPr lang="en-US" dirty="0"/>
              <a:t>Improved batch processing workflow</a:t>
            </a:r>
          </a:p>
          <a:p>
            <a:pPr lvl="0"/>
            <a:r>
              <a:rPr lang="en-US" dirty="0"/>
              <a:t>Improved print workflow</a:t>
            </a:r>
          </a:p>
          <a:p>
            <a:pPr lvl="0"/>
            <a:r>
              <a:rPr lang="en-US" dirty="0"/>
              <a:t>Batch printing of shipping labels and book straps</a:t>
            </a:r>
          </a:p>
          <a:p>
            <a:pPr lvl="0"/>
            <a:r>
              <a:rPr lang="en-US" dirty="0"/>
              <a:t>Batch processing for YES (Shipped) </a:t>
            </a:r>
          </a:p>
        </p:txBody>
      </p:sp>
      <p:sp>
        <p:nvSpPr>
          <p:cNvPr id="3" name="Title 2"/>
          <p:cNvSpPr>
            <a:spLocks noGrp="1"/>
          </p:cNvSpPr>
          <p:nvPr>
            <p:ph type="title"/>
          </p:nvPr>
        </p:nvSpPr>
        <p:spPr/>
        <p:txBody>
          <a:bodyPr>
            <a:normAutofit fontScale="90000"/>
          </a:bodyPr>
          <a:lstStyle/>
          <a:p>
            <a:r>
              <a:rPr lang="en-US" dirty="0" smtClean="0"/>
              <a:t>Feature roadmap:</a:t>
            </a:r>
            <a:br>
              <a:rPr lang="en-US" dirty="0" smtClean="0"/>
            </a:br>
            <a:r>
              <a:rPr lang="en-US" sz="3600" dirty="0" smtClean="0"/>
              <a:t>Current WCRS features in WorldShare</a:t>
            </a:r>
            <a:r>
              <a:rPr lang="en-US" sz="3600" baseline="30000" dirty="0" smtClean="0">
                <a:cs typeface="Arial"/>
              </a:rPr>
              <a:t>®</a:t>
            </a:r>
            <a:r>
              <a:rPr lang="en-US" sz="3600" dirty="0" smtClean="0"/>
              <a:t> ILL</a:t>
            </a:r>
            <a:endParaRPr lang="en-US" dirty="0"/>
          </a:p>
        </p:txBody>
      </p:sp>
      <p:sp>
        <p:nvSpPr>
          <p:cNvPr id="4" name="Content Placeholder 1"/>
          <p:cNvSpPr txBox="1">
            <a:spLocks/>
          </p:cNvSpPr>
          <p:nvPr/>
        </p:nvSpPr>
        <p:spPr>
          <a:xfrm>
            <a:off x="323528" y="2060848"/>
            <a:ext cx="1440160" cy="792088"/>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1" i="0" u="none" strike="noStrike" kern="1200" cap="none" spc="0" normalizeH="0" baseline="0" noProof="0" dirty="0" smtClean="0">
                <a:ln>
                  <a:noFill/>
                </a:ln>
                <a:solidFill>
                  <a:schemeClr val="accent1"/>
                </a:solidFill>
                <a:effectLst/>
                <a:uLnTx/>
                <a:uFillTx/>
                <a:latin typeface="Arial"/>
                <a:ea typeface="+mn-ea"/>
                <a:cs typeface="Arial"/>
              </a:rPr>
              <a:t>March</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9423" y="1905000"/>
            <a:ext cx="7075658" cy="4221163"/>
          </a:xfrm>
        </p:spPr>
        <p:txBody>
          <a:bodyPr>
            <a:normAutofit/>
          </a:bodyPr>
          <a:lstStyle/>
          <a:p>
            <a:pPr lvl="0"/>
            <a:r>
              <a:rPr lang="en-US" dirty="0"/>
              <a:t>Conditional notes</a:t>
            </a:r>
          </a:p>
          <a:p>
            <a:pPr lvl="0"/>
            <a:r>
              <a:rPr lang="en-US" dirty="0"/>
              <a:t>Links to borrowing and lending library’s </a:t>
            </a:r>
            <a:r>
              <a:rPr lang="en-US" dirty="0" err="1"/>
              <a:t>OPACs</a:t>
            </a:r>
            <a:r>
              <a:rPr lang="en-US" dirty="0"/>
              <a:t> </a:t>
            </a:r>
          </a:p>
          <a:p>
            <a:pPr lvl="0"/>
            <a:r>
              <a:rPr lang="en-US" dirty="0"/>
              <a:t>Batch processing for NO</a:t>
            </a:r>
          </a:p>
          <a:p>
            <a:pPr lvl="0"/>
            <a:r>
              <a:rPr lang="en-US" dirty="0"/>
              <a:t>Automatically applying constant data to a request </a:t>
            </a:r>
          </a:p>
          <a:p>
            <a:pPr lvl="0"/>
            <a:r>
              <a:rPr lang="en-US" dirty="0"/>
              <a:t>Printing all requests in a queue</a:t>
            </a:r>
          </a:p>
          <a:p>
            <a:pPr lvl="0"/>
            <a:r>
              <a:rPr lang="en-US" dirty="0"/>
              <a:t>Knowledge Base links (for borrower)</a:t>
            </a:r>
          </a:p>
          <a:p>
            <a:pPr lvl="0"/>
            <a:r>
              <a:rPr lang="en-US" dirty="0"/>
              <a:t>French and Japanese translations</a:t>
            </a:r>
          </a:p>
          <a:p>
            <a:pPr lvl="0"/>
            <a:r>
              <a:rPr lang="en-US" dirty="0"/>
              <a:t>Patron </a:t>
            </a:r>
            <a:r>
              <a:rPr lang="en-US" dirty="0" err="1"/>
              <a:t>workform</a:t>
            </a:r>
            <a:r>
              <a:rPr lang="en-US" dirty="0"/>
              <a:t> with new Discovery interface </a:t>
            </a:r>
          </a:p>
          <a:p>
            <a:endParaRPr lang="en-US" dirty="0"/>
          </a:p>
        </p:txBody>
      </p:sp>
      <p:sp>
        <p:nvSpPr>
          <p:cNvPr id="3" name="Title 2"/>
          <p:cNvSpPr>
            <a:spLocks noGrp="1"/>
          </p:cNvSpPr>
          <p:nvPr>
            <p:ph type="title"/>
          </p:nvPr>
        </p:nvSpPr>
        <p:spPr/>
        <p:txBody>
          <a:bodyPr>
            <a:normAutofit fontScale="90000"/>
          </a:bodyPr>
          <a:lstStyle/>
          <a:p>
            <a:r>
              <a:rPr lang="en-US" dirty="0">
                <a:solidFill>
                  <a:srgbClr val="FFFFFF"/>
                </a:solidFill>
              </a:rPr>
              <a:t>Feature roadmap:</a:t>
            </a:r>
            <a:br>
              <a:rPr lang="en-US" dirty="0">
                <a:solidFill>
                  <a:srgbClr val="FFFFFF"/>
                </a:solidFill>
              </a:rPr>
            </a:br>
            <a:r>
              <a:rPr lang="en-US" sz="3600" dirty="0">
                <a:solidFill>
                  <a:srgbClr val="FFFFFF"/>
                </a:solidFill>
              </a:rPr>
              <a:t>Current WCRS features in </a:t>
            </a:r>
            <a:r>
              <a:rPr lang="en-US" sz="3600" dirty="0" smtClean="0">
                <a:solidFill>
                  <a:srgbClr val="FFFFFF"/>
                </a:solidFill>
              </a:rPr>
              <a:t>WorldShare</a:t>
            </a:r>
            <a:r>
              <a:rPr lang="en-US" sz="3600" baseline="30000" dirty="0" smtClean="0">
                <a:cs typeface="Arial"/>
              </a:rPr>
              <a:t>®</a:t>
            </a:r>
            <a:r>
              <a:rPr lang="en-US" sz="3600" dirty="0" smtClean="0">
                <a:solidFill>
                  <a:srgbClr val="FFFFFF"/>
                </a:solidFill>
              </a:rPr>
              <a:t> </a:t>
            </a:r>
            <a:r>
              <a:rPr lang="en-US" sz="3600" dirty="0">
                <a:solidFill>
                  <a:srgbClr val="FFFFFF"/>
                </a:solidFill>
              </a:rPr>
              <a:t>ILL</a:t>
            </a:r>
            <a:endParaRPr lang="en-US" sz="3600" dirty="0"/>
          </a:p>
        </p:txBody>
      </p:sp>
      <p:sp>
        <p:nvSpPr>
          <p:cNvPr id="5" name="Content Placeholder 1"/>
          <p:cNvSpPr txBox="1">
            <a:spLocks/>
          </p:cNvSpPr>
          <p:nvPr/>
        </p:nvSpPr>
        <p:spPr>
          <a:xfrm>
            <a:off x="319263" y="2050039"/>
            <a:ext cx="1440160" cy="792088"/>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1" i="0" u="none" strike="noStrike" kern="1200" cap="none" spc="0" normalizeH="0" baseline="0" noProof="0" dirty="0" smtClean="0">
                <a:ln>
                  <a:noFill/>
                </a:ln>
                <a:solidFill>
                  <a:schemeClr val="accent2"/>
                </a:solidFill>
                <a:effectLst/>
                <a:uLnTx/>
                <a:uFillTx/>
                <a:latin typeface="Arial"/>
                <a:ea typeface="+mn-ea"/>
                <a:cs typeface="Arial"/>
              </a:rPr>
              <a:t>May</a:t>
            </a:r>
          </a:p>
        </p:txBody>
      </p:sp>
    </p:spTree>
    <p:extLst>
      <p:ext uri="{BB962C8B-B14F-4D97-AF65-F5344CB8AC3E}">
        <p14:creationId xmlns="" xmlns:p14="http://schemas.microsoft.com/office/powerpoint/2010/main" val="3149655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7704" y="2450976"/>
            <a:ext cx="6779096" cy="803920"/>
          </a:xfrm>
        </p:spPr>
        <p:txBody>
          <a:bodyPr/>
          <a:lstStyle/>
          <a:p>
            <a:r>
              <a:rPr lang="en-US" dirty="0" smtClean="0">
                <a:solidFill>
                  <a:schemeClr val="accent1"/>
                </a:solidFill>
              </a:rPr>
              <a:t>Lender string expanded to 15 </a:t>
            </a:r>
          </a:p>
          <a:p>
            <a:pPr>
              <a:buNone/>
            </a:pPr>
            <a:endParaRPr lang="en-US" dirty="0"/>
          </a:p>
        </p:txBody>
      </p:sp>
      <p:sp>
        <p:nvSpPr>
          <p:cNvPr id="3" name="Title 2"/>
          <p:cNvSpPr>
            <a:spLocks noGrp="1"/>
          </p:cNvSpPr>
          <p:nvPr>
            <p:ph type="title"/>
          </p:nvPr>
        </p:nvSpPr>
        <p:spPr/>
        <p:txBody>
          <a:bodyPr>
            <a:normAutofit fontScale="90000"/>
          </a:bodyPr>
          <a:lstStyle/>
          <a:p>
            <a:r>
              <a:rPr lang="en-US" dirty="0" smtClean="0"/>
              <a:t>Feature roadmap:</a:t>
            </a:r>
            <a:br>
              <a:rPr lang="en-US" dirty="0" smtClean="0"/>
            </a:br>
            <a:r>
              <a:rPr lang="en-US" sz="3600" dirty="0" smtClean="0"/>
              <a:t>NEW features in WorldShare</a:t>
            </a:r>
            <a:r>
              <a:rPr lang="en-US" sz="3600" baseline="30000" dirty="0" smtClean="0">
                <a:cs typeface="Arial"/>
              </a:rPr>
              <a:t>®</a:t>
            </a:r>
            <a:r>
              <a:rPr lang="en-US" sz="3600" dirty="0" smtClean="0"/>
              <a:t> ILL</a:t>
            </a:r>
            <a:endParaRPr lang="en-US" dirty="0"/>
          </a:p>
        </p:txBody>
      </p:sp>
      <p:sp>
        <p:nvSpPr>
          <p:cNvPr id="4" name="Content Placeholder 1"/>
          <p:cNvSpPr txBox="1">
            <a:spLocks/>
          </p:cNvSpPr>
          <p:nvPr/>
        </p:nvSpPr>
        <p:spPr>
          <a:xfrm>
            <a:off x="323528" y="2448246"/>
            <a:ext cx="1440160" cy="792088"/>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1" i="0" u="none" strike="noStrike" kern="1200" cap="none" spc="0" normalizeH="0" baseline="0" noProof="0" dirty="0" smtClean="0">
                <a:ln>
                  <a:noFill/>
                </a:ln>
                <a:solidFill>
                  <a:schemeClr val="accent1"/>
                </a:solidFill>
                <a:effectLst/>
                <a:uLnTx/>
                <a:uFillTx/>
                <a:latin typeface="Arial"/>
                <a:ea typeface="+mn-ea"/>
                <a:cs typeface="Arial"/>
              </a:rPr>
              <a:t>March</a:t>
            </a:r>
          </a:p>
        </p:txBody>
      </p:sp>
      <p:sp>
        <p:nvSpPr>
          <p:cNvPr id="5" name="Content Placeholder 1"/>
          <p:cNvSpPr txBox="1">
            <a:spLocks/>
          </p:cNvSpPr>
          <p:nvPr/>
        </p:nvSpPr>
        <p:spPr>
          <a:xfrm>
            <a:off x="1907703" y="3667823"/>
            <a:ext cx="6779097" cy="1668016"/>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lang="en-US" sz="2400" dirty="0" smtClean="0">
                <a:solidFill>
                  <a:schemeClr val="accent2"/>
                </a:solidFill>
                <a:latin typeface="Arial"/>
                <a:cs typeface="Arial"/>
              </a:rPr>
              <a:t>Improved Workflow for printing and batch processing</a:t>
            </a:r>
            <a:endParaRPr kumimoji="0" lang="en-US" sz="2400" b="0" i="0" u="none" strike="noStrike" kern="1200" cap="none" spc="0" normalizeH="0" baseline="0" noProof="0" dirty="0" smtClean="0">
              <a:ln>
                <a:noFill/>
              </a:ln>
              <a:solidFill>
                <a:schemeClr val="accent2"/>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accent2"/>
              </a:solidFill>
              <a:effectLst/>
              <a:uLnTx/>
              <a:uFillTx/>
              <a:latin typeface="Arial"/>
              <a:ea typeface="+mn-ea"/>
              <a:cs typeface="Arial"/>
            </a:endParaRPr>
          </a:p>
        </p:txBody>
      </p:sp>
      <p:sp>
        <p:nvSpPr>
          <p:cNvPr id="6" name="Content Placeholder 1"/>
          <p:cNvSpPr txBox="1">
            <a:spLocks/>
          </p:cNvSpPr>
          <p:nvPr/>
        </p:nvSpPr>
        <p:spPr>
          <a:xfrm>
            <a:off x="467544" y="3834039"/>
            <a:ext cx="1440160" cy="792088"/>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1" i="0" u="none" strike="noStrike" kern="1200" cap="none" spc="0" normalizeH="0" baseline="0" noProof="0" dirty="0" smtClean="0">
                <a:ln>
                  <a:noFill/>
                </a:ln>
                <a:solidFill>
                  <a:schemeClr val="accent2"/>
                </a:solidFill>
                <a:effectLst/>
                <a:uLnTx/>
                <a:uFillTx/>
                <a:latin typeface="Arial"/>
                <a:ea typeface="+mn-ea"/>
                <a:cs typeface="Arial"/>
              </a:rPr>
              <a:t>May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Migration:  WorldCat Resource Sharing          WorldShare</a:t>
            </a:r>
            <a:r>
              <a:rPr lang="en-US" b="1" baseline="30000" dirty="0" smtClean="0"/>
              <a:t>®</a:t>
            </a:r>
            <a:r>
              <a:rPr lang="en-US" dirty="0" smtClean="0"/>
              <a:t> ILL</a:t>
            </a:r>
            <a:endParaRPr lang="en-US" dirty="0"/>
          </a:p>
        </p:txBody>
      </p:sp>
      <p:pic>
        <p:nvPicPr>
          <p:cNvPr id="1026" name="Picture 2"/>
          <p:cNvPicPr>
            <a:picLocks noChangeAspect="1" noChangeArrowheads="1"/>
          </p:cNvPicPr>
          <p:nvPr/>
        </p:nvPicPr>
        <p:blipFill>
          <a:blip r:embed="rId3"/>
          <a:srcRect/>
          <a:stretch>
            <a:fillRect/>
          </a:stretch>
        </p:blipFill>
        <p:spPr bwMode="auto">
          <a:xfrm>
            <a:off x="152400" y="990600"/>
            <a:ext cx="5486400" cy="2944560"/>
          </a:xfrm>
          <a:prstGeom prst="rect">
            <a:avLst/>
          </a:prstGeom>
          <a:noFill/>
          <a:ln w="9525">
            <a:solidFill>
              <a:schemeClr val="accent1"/>
            </a:solid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3423322" y="2590800"/>
            <a:ext cx="5486400" cy="3424361"/>
          </a:xfrm>
          <a:prstGeom prst="rect">
            <a:avLst/>
          </a:prstGeom>
          <a:noFill/>
          <a:ln w="9525">
            <a:solidFill>
              <a:schemeClr val="accent1"/>
            </a:solidFill>
            <a:miter lim="800000"/>
            <a:headEnd/>
            <a:tailEnd/>
          </a:ln>
        </p:spPr>
      </p:pic>
      <p:sp>
        <p:nvSpPr>
          <p:cNvPr id="11" name="Right Arrow 10"/>
          <p:cNvSpPr/>
          <p:nvPr/>
        </p:nvSpPr>
        <p:spPr>
          <a:xfrm>
            <a:off x="4724400" y="152400"/>
            <a:ext cx="457200" cy="304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TextBox 11"/>
          <p:cNvSpPr txBox="1"/>
          <p:nvPr/>
        </p:nvSpPr>
        <p:spPr>
          <a:xfrm>
            <a:off x="152400" y="3935160"/>
            <a:ext cx="3053080" cy="369332"/>
          </a:xfrm>
          <a:prstGeom prst="rect">
            <a:avLst/>
          </a:prstGeom>
          <a:noFill/>
        </p:spPr>
        <p:txBody>
          <a:bodyPr wrap="none" rtlCol="0">
            <a:spAutoFit/>
          </a:bodyPr>
          <a:lstStyle/>
          <a:p>
            <a:r>
              <a:rPr lang="en-US" dirty="0" smtClean="0"/>
              <a:t>WorldCat Resource Sharing</a:t>
            </a:r>
            <a:endParaRPr lang="en-US" dirty="0"/>
          </a:p>
        </p:txBody>
      </p:sp>
      <p:sp>
        <p:nvSpPr>
          <p:cNvPr id="13" name="TextBox 12"/>
          <p:cNvSpPr txBox="1"/>
          <p:nvPr/>
        </p:nvSpPr>
        <p:spPr>
          <a:xfrm>
            <a:off x="7126220" y="2221468"/>
            <a:ext cx="1783502" cy="369332"/>
          </a:xfrm>
          <a:prstGeom prst="rect">
            <a:avLst/>
          </a:prstGeom>
          <a:noFill/>
        </p:spPr>
        <p:txBody>
          <a:bodyPr wrap="none" rtlCol="0">
            <a:spAutoFit/>
          </a:bodyPr>
          <a:lstStyle/>
          <a:p>
            <a:r>
              <a:rPr lang="en-US" dirty="0" smtClean="0"/>
              <a:t>WorldShare ILL</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Feature roadmap:</a:t>
            </a:r>
            <a:br>
              <a:rPr lang="en-US" dirty="0" smtClean="0"/>
            </a:br>
            <a:r>
              <a:rPr lang="en-US" sz="3600" dirty="0" smtClean="0"/>
              <a:t>NEW features in WorldShare</a:t>
            </a:r>
            <a:r>
              <a:rPr lang="en-US" sz="3600" baseline="30000" dirty="0" smtClean="0">
                <a:cs typeface="Arial"/>
              </a:rPr>
              <a:t>®</a:t>
            </a:r>
            <a:r>
              <a:rPr lang="en-US" sz="3600" dirty="0" smtClean="0"/>
              <a:t> ILL</a:t>
            </a:r>
            <a:endParaRPr lang="en-US" dirty="0"/>
          </a:p>
        </p:txBody>
      </p:sp>
      <p:sp>
        <p:nvSpPr>
          <p:cNvPr id="7" name="Content Placeholder 1"/>
          <p:cNvSpPr txBox="1">
            <a:spLocks/>
          </p:cNvSpPr>
          <p:nvPr/>
        </p:nvSpPr>
        <p:spPr>
          <a:xfrm>
            <a:off x="1907704" y="2264424"/>
            <a:ext cx="6779096" cy="3778030"/>
          </a:xfrm>
          <a:prstGeom prst="rect">
            <a:avLst/>
          </a:prstGeom>
        </p:spPr>
        <p:txBody>
          <a:bodyPr vert="horz" lIns="91440" tIns="45720" rIns="91440" bIns="45720" rtlCol="0">
            <a:normAutofit/>
          </a:bodyPr>
          <a:lstStyle/>
          <a:p>
            <a:pPr marL="233363" lvl="0" indent="-233363">
              <a:lnSpc>
                <a:spcPct val="110000"/>
              </a:lnSpc>
              <a:spcBef>
                <a:spcPts val="900"/>
              </a:spcBef>
              <a:buFont typeface="Arial"/>
              <a:buChar char="•"/>
              <a:defRPr/>
            </a:pPr>
            <a:r>
              <a:rPr lang="en-US" sz="2400" dirty="0" smtClean="0">
                <a:solidFill>
                  <a:schemeClr val="accent3"/>
                </a:solidFill>
                <a:cs typeface="Arial"/>
              </a:rPr>
              <a:t>Spanish interface </a:t>
            </a:r>
          </a:p>
          <a:p>
            <a:pPr marL="233363" lvl="0" indent="-233363">
              <a:lnSpc>
                <a:spcPct val="110000"/>
              </a:lnSpc>
              <a:spcBef>
                <a:spcPts val="900"/>
              </a:spcBef>
              <a:buFont typeface="Arial"/>
              <a:buChar char="•"/>
              <a:defRPr/>
            </a:pPr>
            <a:r>
              <a:rPr lang="en-US" sz="2400" dirty="0" smtClean="0">
                <a:solidFill>
                  <a:schemeClr val="accent3"/>
                </a:solidFill>
                <a:cs typeface="Arial"/>
              </a:rPr>
              <a:t>Initial buy-it workflow </a:t>
            </a:r>
          </a:p>
          <a:p>
            <a:pPr marL="233363" lvl="0" indent="-233363">
              <a:lnSpc>
                <a:spcPct val="110000"/>
              </a:lnSpc>
              <a:spcBef>
                <a:spcPts val="900"/>
              </a:spcBef>
              <a:buFont typeface="Arial"/>
              <a:buChar char="•"/>
              <a:defRPr/>
            </a:pPr>
            <a:r>
              <a:rPr lang="en-US" sz="2400" dirty="0" smtClean="0">
                <a:solidFill>
                  <a:schemeClr val="accent3"/>
                </a:solidFill>
                <a:cs typeface="Arial"/>
              </a:rPr>
              <a:t>Improved constant data functionality</a:t>
            </a:r>
          </a:p>
          <a:p>
            <a:pPr marL="233363" lvl="0" indent="-233363">
              <a:lnSpc>
                <a:spcPct val="110000"/>
              </a:lnSpc>
              <a:spcBef>
                <a:spcPts val="900"/>
              </a:spcBef>
              <a:buFont typeface="Arial"/>
              <a:buChar char="•"/>
              <a:defRPr/>
            </a:pPr>
            <a:r>
              <a:rPr lang="en-US" sz="2400" dirty="0" smtClean="0">
                <a:solidFill>
                  <a:schemeClr val="accent3"/>
                </a:solidFill>
                <a:cs typeface="Arial"/>
              </a:rPr>
              <a:t>Expanded request display</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accent3"/>
              </a:solidFill>
              <a:effectLst/>
              <a:uLnTx/>
              <a:uFillTx/>
              <a:latin typeface="Arial"/>
              <a:ea typeface="+mn-ea"/>
              <a:cs typeface="Arial"/>
            </a:endParaRPr>
          </a:p>
        </p:txBody>
      </p:sp>
      <p:sp>
        <p:nvSpPr>
          <p:cNvPr id="8" name="Content Placeholder 1"/>
          <p:cNvSpPr txBox="1">
            <a:spLocks/>
          </p:cNvSpPr>
          <p:nvPr/>
        </p:nvSpPr>
        <p:spPr>
          <a:xfrm>
            <a:off x="315742" y="2264424"/>
            <a:ext cx="1440160" cy="792088"/>
          </a:xfrm>
          <a:prstGeom prst="rect">
            <a:avLst/>
          </a:prstGeom>
        </p:spPr>
        <p:txBody>
          <a:bodyPr vert="horz" lIns="91440" tIns="45720" rIns="91440" bIns="45720" rtlCol="0">
            <a:normAutofit/>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1" i="0" u="none" strike="noStrike" kern="1200" cap="none" spc="0" normalizeH="0" baseline="0" noProof="0" dirty="0" smtClean="0">
                <a:ln>
                  <a:noFill/>
                </a:ln>
                <a:solidFill>
                  <a:schemeClr val="accent3"/>
                </a:solidFill>
                <a:effectLst/>
                <a:uLnTx/>
                <a:uFillTx/>
                <a:latin typeface="Arial"/>
                <a:ea typeface="+mn-ea"/>
                <a:cs typeface="Arial"/>
              </a:rPr>
              <a:t>August</a:t>
            </a:r>
          </a:p>
        </p:txBody>
      </p:sp>
      <p:sp>
        <p:nvSpPr>
          <p:cNvPr id="5" name="Content Placeholder 1"/>
          <p:cNvSpPr txBox="1">
            <a:spLocks/>
          </p:cNvSpPr>
          <p:nvPr/>
        </p:nvSpPr>
        <p:spPr>
          <a:xfrm>
            <a:off x="312821" y="4610696"/>
            <a:ext cx="8373979" cy="1431758"/>
          </a:xfrm>
          <a:prstGeom prst="rect">
            <a:avLst/>
          </a:prstGeom>
        </p:spPr>
        <p:txBody>
          <a:bodyPr vert="horz" lIns="91440" tIns="45720" rIns="91440" bIns="45720" rtlCol="0">
            <a:normAutofit/>
          </a:bodyPr>
          <a:lstStyle/>
          <a:p>
            <a:pPr marL="233363" lvl="0" indent="-233363">
              <a:lnSpc>
                <a:spcPct val="110000"/>
              </a:lnSpc>
              <a:spcBef>
                <a:spcPts val="900"/>
              </a:spcBef>
              <a:defRPr/>
            </a:pPr>
            <a:r>
              <a:rPr lang="en-US" sz="2400" dirty="0" smtClean="0">
                <a:cs typeface="Arial"/>
              </a:rPr>
              <a:t>Full list of future functionality available here:</a:t>
            </a:r>
          </a:p>
          <a:p>
            <a:pPr marL="233363" lvl="0" indent="-233363">
              <a:lnSpc>
                <a:spcPct val="110000"/>
              </a:lnSpc>
              <a:spcBef>
                <a:spcPts val="900"/>
              </a:spcBef>
              <a:defRPr/>
            </a:pPr>
            <a:r>
              <a:rPr lang="en-US" sz="2400" dirty="0" smtClean="0">
                <a:cs typeface="Arial"/>
                <a:hlinkClick r:id="rId2"/>
              </a:rPr>
              <a:t>http://www.oclc.org/en-US/worldshare-ill/features/future-functionality.html</a:t>
            </a:r>
            <a:r>
              <a:rPr lang="en-US" sz="2400" dirty="0" smtClean="0">
                <a:cs typeface="Arial"/>
              </a:rPr>
              <a:t> </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accent3"/>
              </a:solidFill>
              <a:effectLst/>
              <a:uLnTx/>
              <a:uFillTx/>
              <a:latin typeface="Arial"/>
              <a:ea typeface="+mn-ea"/>
              <a:cs typeface="Arial"/>
            </a:endParaRPr>
          </a:p>
        </p:txBody>
      </p:sp>
    </p:spTree>
    <p:extLst>
      <p:ext uri="{BB962C8B-B14F-4D97-AF65-F5344CB8AC3E}">
        <p14:creationId xmlns="" xmlns:p14="http://schemas.microsoft.com/office/powerpoint/2010/main" val="336970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up to date</a:t>
            </a:r>
            <a:endParaRPr lang="en-US" dirty="0"/>
          </a:p>
        </p:txBody>
      </p:sp>
      <p:sp>
        <p:nvSpPr>
          <p:cNvPr id="6" name="Text Placeholder 5"/>
          <p:cNvSpPr>
            <a:spLocks noGrp="1"/>
          </p:cNvSpPr>
          <p:nvPr>
            <p:ph type="body" sz="quarter" idx="13"/>
          </p:nvPr>
        </p:nvSpPr>
        <p:spPr/>
        <p:txBody>
          <a:bodyPr/>
          <a:lstStyle/>
          <a:p>
            <a:endParaRPr lang="en-GB" dirty="0"/>
          </a:p>
        </p:txBody>
      </p:sp>
      <p:pic>
        <p:nvPicPr>
          <p:cNvPr id="62466" name="Picture 2"/>
          <p:cNvPicPr>
            <a:picLocks noChangeAspect="1" noChangeArrowheads="1"/>
          </p:cNvPicPr>
          <p:nvPr/>
        </p:nvPicPr>
        <p:blipFill>
          <a:blip r:embed="rId2"/>
          <a:srcRect/>
          <a:stretch>
            <a:fillRect/>
          </a:stretch>
        </p:blipFill>
        <p:spPr bwMode="auto">
          <a:xfrm>
            <a:off x="152400" y="1447800"/>
            <a:ext cx="8534400" cy="4800600"/>
          </a:xfrm>
          <a:prstGeom prst="rect">
            <a:avLst/>
          </a:prstGeom>
          <a:noFill/>
          <a:ln w="9525">
            <a:noFill/>
            <a:miter lim="800000"/>
            <a:headEnd/>
            <a:tailEnd/>
          </a:ln>
        </p:spPr>
      </p:pic>
      <p:sp>
        <p:nvSpPr>
          <p:cNvPr id="7" name="TextBox 6"/>
          <p:cNvSpPr txBox="1"/>
          <p:nvPr/>
        </p:nvSpPr>
        <p:spPr>
          <a:xfrm>
            <a:off x="152400" y="914400"/>
            <a:ext cx="4114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solidFill>
                  <a:schemeClr val="accent6"/>
                </a:solidFill>
              </a:rPr>
              <a:t>https://www3.oclc.org/app/listserv/</a:t>
            </a:r>
            <a:endParaRPr lang="en-GB" b="1" dirty="0">
              <a:solidFill>
                <a:schemeClr val="accent6"/>
              </a:solidFill>
            </a:endParaRPr>
          </a:p>
        </p:txBody>
      </p:sp>
      <p:sp>
        <p:nvSpPr>
          <p:cNvPr id="8" name="TextBox 7"/>
          <p:cNvSpPr txBox="1"/>
          <p:nvPr/>
        </p:nvSpPr>
        <p:spPr>
          <a:xfrm>
            <a:off x="4495800" y="762000"/>
            <a:ext cx="4419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solidFill>
                  <a:schemeClr val="accent6"/>
                </a:solidFill>
              </a:rPr>
              <a:t>Discovery	 OCLC-FIRSTSEARCH-L</a:t>
            </a:r>
          </a:p>
          <a:p>
            <a:r>
              <a:rPr lang="en-GB" dirty="0" smtClean="0">
                <a:solidFill>
                  <a:schemeClr val="accent6"/>
                </a:solidFill>
              </a:rPr>
              <a:t>Delivery		 OCLC-SHARING-L</a:t>
            </a:r>
            <a:endParaRPr lang="en-GB" dirty="0">
              <a:solidFill>
                <a:schemeClr val="accent6"/>
              </a:solidFill>
            </a:endParaRPr>
          </a:p>
        </p:txBody>
      </p:sp>
      <p:sp>
        <p:nvSpPr>
          <p:cNvPr id="9" name="Rounded Rectangle 8"/>
          <p:cNvSpPr/>
          <p:nvPr/>
        </p:nvSpPr>
        <p:spPr>
          <a:xfrm>
            <a:off x="2438400" y="4114800"/>
            <a:ext cx="914400" cy="304800"/>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ounded Rectangle 9"/>
          <p:cNvSpPr/>
          <p:nvPr/>
        </p:nvSpPr>
        <p:spPr>
          <a:xfrm>
            <a:off x="2438400" y="3429000"/>
            <a:ext cx="914400" cy="304800"/>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Preparation “To Do” List</a:t>
            </a:r>
            <a:endParaRPr lang="en-US" dirty="0"/>
          </a:p>
        </p:txBody>
      </p:sp>
      <p:sp>
        <p:nvSpPr>
          <p:cNvPr id="5" name="Content Placeholder 2"/>
          <p:cNvSpPr txBox="1">
            <a:spLocks/>
          </p:cNvSpPr>
          <p:nvPr/>
        </p:nvSpPr>
        <p:spPr>
          <a:xfrm>
            <a:off x="417095" y="1121230"/>
            <a:ext cx="5209465" cy="5099096"/>
          </a:xfrm>
          <a:prstGeom prst="rect">
            <a:avLst/>
          </a:prstGeom>
        </p:spPr>
        <p:txBody>
          <a:bodyPr/>
          <a:lstStyle/>
          <a:p>
            <a:pPr lvl="1" indent="-457200">
              <a:lnSpc>
                <a:spcPct val="110000"/>
              </a:lnSpc>
              <a:spcBef>
                <a:spcPts val="900"/>
              </a:spcBef>
              <a:buFont typeface="Arial" pitchFamily="34" charset="0"/>
              <a:buChar char="•"/>
              <a:defRPr/>
            </a:pPr>
            <a:r>
              <a:rPr lang="en-US" sz="2400" dirty="0" smtClean="0">
                <a:solidFill>
                  <a:prstClr val="black"/>
                </a:solidFill>
                <a:cs typeface="Arial"/>
              </a:rPr>
              <a:t>Stay informed, key web resources</a:t>
            </a:r>
          </a:p>
          <a:p>
            <a:pPr lvl="1" indent="-457200">
              <a:lnSpc>
                <a:spcPct val="110000"/>
              </a:lnSpc>
              <a:spcBef>
                <a:spcPts val="900"/>
              </a:spcBef>
              <a:buFont typeface="Arial" pitchFamily="34" charset="0"/>
              <a:buChar char="•"/>
              <a:defRPr/>
            </a:pPr>
            <a:r>
              <a:rPr lang="en-US" sz="2400" dirty="0" smtClean="0">
                <a:solidFill>
                  <a:prstClr val="black"/>
                </a:solidFill>
                <a:cs typeface="Arial"/>
              </a:rPr>
              <a:t>Update library’s contacts and policies in the OCLC Policies Directory</a:t>
            </a:r>
          </a:p>
          <a:p>
            <a:pPr lvl="1" indent="-457200">
              <a:lnSpc>
                <a:spcPct val="110000"/>
              </a:lnSpc>
              <a:spcBef>
                <a:spcPts val="900"/>
              </a:spcBef>
              <a:buFont typeface="Arial" pitchFamily="34" charset="0"/>
              <a:buChar char="•"/>
              <a:defRPr/>
            </a:pPr>
            <a:r>
              <a:rPr lang="en-US" sz="2400" dirty="0" smtClean="0">
                <a:solidFill>
                  <a:prstClr val="black"/>
                </a:solidFill>
                <a:cs typeface="Arial"/>
              </a:rPr>
              <a:t>Review and update constant data records </a:t>
            </a:r>
          </a:p>
          <a:p>
            <a:pPr lvl="1" indent="-457200">
              <a:lnSpc>
                <a:spcPct val="110000"/>
              </a:lnSpc>
              <a:spcBef>
                <a:spcPts val="900"/>
              </a:spcBef>
              <a:buFont typeface="Arial" pitchFamily="34" charset="0"/>
              <a:buChar char="•"/>
              <a:defRPr/>
            </a:pPr>
            <a:r>
              <a:rPr lang="en-US" sz="2400" dirty="0" smtClean="0">
                <a:solidFill>
                  <a:prstClr val="black"/>
                </a:solidFill>
                <a:cs typeface="Arial"/>
              </a:rPr>
              <a:t>Verify browser configuration</a:t>
            </a:r>
          </a:p>
          <a:p>
            <a:pPr lvl="1" indent="-457200">
              <a:lnSpc>
                <a:spcPct val="110000"/>
              </a:lnSpc>
              <a:spcBef>
                <a:spcPts val="900"/>
              </a:spcBef>
              <a:buFont typeface="Arial" pitchFamily="34" charset="0"/>
              <a:buChar char="•"/>
              <a:defRPr/>
            </a:pPr>
            <a:r>
              <a:rPr lang="en-US" sz="2400" dirty="0" smtClean="0">
                <a:solidFill>
                  <a:prstClr val="black"/>
                </a:solidFill>
                <a:cs typeface="Arial"/>
              </a:rPr>
              <a:t>Create accounts</a:t>
            </a:r>
          </a:p>
          <a:p>
            <a:pPr lvl="1" indent="-457200">
              <a:lnSpc>
                <a:spcPct val="110000"/>
              </a:lnSpc>
              <a:spcBef>
                <a:spcPts val="900"/>
              </a:spcBef>
              <a:buFont typeface="Arial" pitchFamily="34" charset="0"/>
              <a:buChar char="•"/>
              <a:defRPr/>
            </a:pPr>
            <a:r>
              <a:rPr lang="en-US" sz="2400" dirty="0" smtClean="0">
                <a:solidFill>
                  <a:prstClr val="black"/>
                </a:solidFill>
                <a:cs typeface="Arial"/>
              </a:rPr>
              <a:t>Review training and documentation resources</a:t>
            </a:r>
          </a:p>
          <a:p>
            <a:pPr marL="233363" indent="-233363">
              <a:lnSpc>
                <a:spcPct val="110000"/>
              </a:lnSpc>
              <a:spcBef>
                <a:spcPts val="900"/>
              </a:spcBef>
              <a:defRPr/>
            </a:pPr>
            <a:endParaRPr lang="en-US" sz="2200" dirty="0" smtClean="0">
              <a:solidFill>
                <a:prstClr val="black"/>
              </a:solidFill>
              <a:cs typeface="Arial"/>
            </a:endParaRPr>
          </a:p>
          <a:p>
            <a:pPr marL="690563" lvl="1" indent="-233363">
              <a:lnSpc>
                <a:spcPct val="110000"/>
              </a:lnSpc>
              <a:spcBef>
                <a:spcPts val="900"/>
              </a:spcBef>
              <a:buFont typeface="Arial"/>
              <a:buNone/>
              <a:defRPr/>
            </a:pPr>
            <a:endParaRPr lang="en-US" sz="2000" dirty="0" smtClean="0">
              <a:solidFill>
                <a:prstClr val="black"/>
              </a:solidFill>
              <a:cs typeface="Arial"/>
            </a:endParaRPr>
          </a:p>
          <a:p>
            <a:pPr marL="233363" indent="-233363">
              <a:lnSpc>
                <a:spcPct val="110000"/>
              </a:lnSpc>
              <a:spcBef>
                <a:spcPts val="900"/>
              </a:spcBef>
              <a:buFont typeface="Arial"/>
              <a:buChar char="•"/>
              <a:defRPr/>
            </a:pPr>
            <a:endParaRPr lang="en-US" sz="2400" dirty="0">
              <a:solidFill>
                <a:prstClr val="black"/>
              </a:solidFill>
              <a:cs typeface="Arial"/>
            </a:endParaRPr>
          </a:p>
        </p:txBody>
      </p:sp>
      <p:pic>
        <p:nvPicPr>
          <p:cNvPr id="6" name="Picture 2"/>
          <p:cNvPicPr>
            <a:picLocks noChangeAspect="1" noChangeArrowheads="1"/>
          </p:cNvPicPr>
          <p:nvPr/>
        </p:nvPicPr>
        <p:blipFill>
          <a:blip r:embed="rId2"/>
          <a:srcRect r="4200" b="27829"/>
          <a:stretch>
            <a:fillRect/>
          </a:stretch>
        </p:blipFill>
        <p:spPr bwMode="auto">
          <a:xfrm rot="563313">
            <a:off x="5854293" y="1600198"/>
            <a:ext cx="3001376" cy="3038513"/>
          </a:xfrm>
          <a:prstGeom prst="rect">
            <a:avLst/>
          </a:prstGeom>
          <a:noFill/>
          <a:ln w="9525">
            <a:solidFill>
              <a:schemeClr val="accent1"/>
            </a:solid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r>
              <a:rPr lang="en-US" dirty="0" smtClean="0"/>
              <a:t>Setting up New Accounts</a:t>
            </a:r>
            <a:endParaRPr lang="en-US" dirty="0"/>
          </a:p>
        </p:txBody>
      </p:sp>
    </p:spTree>
    <p:extLst>
      <p:ext uri="{BB962C8B-B14F-4D97-AF65-F5344CB8AC3E}">
        <p14:creationId xmlns="" xmlns:p14="http://schemas.microsoft.com/office/powerpoint/2010/main" val="225025900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r>
              <a:rPr lang="en-US" dirty="0" smtClean="0"/>
              <a:t>Additional Info</a:t>
            </a:r>
            <a:endParaRPr lang="en-US" dirty="0"/>
          </a:p>
        </p:txBody>
      </p:sp>
    </p:spTree>
    <p:extLst>
      <p:ext uri="{BB962C8B-B14F-4D97-AF65-F5344CB8AC3E}">
        <p14:creationId xmlns="" xmlns:p14="http://schemas.microsoft.com/office/powerpoint/2010/main" val="225025900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WorldShare</a:t>
            </a:r>
            <a:r>
              <a:rPr lang="en-US" baseline="30000" dirty="0" smtClean="0">
                <a:cs typeface="Arial"/>
              </a:rPr>
              <a:t>®</a:t>
            </a:r>
            <a:r>
              <a:rPr lang="en-US" dirty="0" smtClean="0"/>
              <a:t> ILL Migration</a:t>
            </a:r>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25</a:t>
            </a:fld>
            <a:endParaRPr lang="en-US" dirty="0">
              <a:solidFill>
                <a:prstClr val="black">
                  <a:tint val="75000"/>
                </a:prstClr>
              </a:solidFill>
            </a:endParaRPr>
          </a:p>
        </p:txBody>
      </p:sp>
      <p:sp>
        <p:nvSpPr>
          <p:cNvPr id="4" name="Content Placeholder 8"/>
          <p:cNvSpPr txBox="1">
            <a:spLocks/>
          </p:cNvSpPr>
          <p:nvPr/>
        </p:nvSpPr>
        <p:spPr>
          <a:xfrm>
            <a:off x="720727" y="990600"/>
            <a:ext cx="7432673" cy="4190999"/>
          </a:xfrm>
          <a:prstGeom prst="rect">
            <a:avLst/>
          </a:prstGeom>
        </p:spPr>
        <p:txBody>
          <a:bodyPr>
            <a:normAutofit/>
          </a:bodyPr>
          <a:lstStyle/>
          <a:p>
            <a:pPr>
              <a:lnSpc>
                <a:spcPct val="110000"/>
              </a:lnSpc>
              <a:spcBef>
                <a:spcPts val="900"/>
              </a:spcBef>
              <a:defRPr/>
            </a:pPr>
            <a:endParaRPr lang="en-US" sz="2400" dirty="0" smtClean="0">
              <a:solidFill>
                <a:prstClr val="black"/>
              </a:solidFill>
              <a:cs typeface="Arial"/>
            </a:endParaRPr>
          </a:p>
          <a:p>
            <a:pPr marL="233363" indent="-233363">
              <a:lnSpc>
                <a:spcPct val="110000"/>
              </a:lnSpc>
              <a:spcBef>
                <a:spcPts val="900"/>
              </a:spcBef>
              <a:buFont typeface="Arial"/>
              <a:buChar char="•"/>
              <a:defRPr/>
            </a:pPr>
            <a:endParaRPr lang="en-US" sz="2400" dirty="0">
              <a:solidFill>
                <a:prstClr val="black"/>
              </a:solidFill>
              <a:cs typeface="Arial"/>
            </a:endParaRPr>
          </a:p>
        </p:txBody>
      </p:sp>
      <p:sp>
        <p:nvSpPr>
          <p:cNvPr id="6" name="TextBox 5"/>
          <p:cNvSpPr txBox="1"/>
          <p:nvPr/>
        </p:nvSpPr>
        <p:spPr>
          <a:xfrm>
            <a:off x="457200" y="990600"/>
            <a:ext cx="8458200" cy="3416320"/>
          </a:xfrm>
          <a:prstGeom prst="rect">
            <a:avLst/>
          </a:prstGeom>
          <a:noFill/>
        </p:spPr>
        <p:txBody>
          <a:bodyPr wrap="square" rtlCol="0">
            <a:spAutoFit/>
          </a:bodyPr>
          <a:lstStyle/>
          <a:p>
            <a:pPr defTabSz="914400" fontAlgn="base">
              <a:lnSpc>
                <a:spcPct val="150000"/>
              </a:lnSpc>
              <a:spcBef>
                <a:spcPct val="50000"/>
              </a:spcBef>
              <a:spcAft>
                <a:spcPct val="0"/>
              </a:spcAft>
            </a:pPr>
            <a:r>
              <a:rPr lang="en-US" sz="2400" dirty="0" smtClean="0">
                <a:solidFill>
                  <a:srgbClr val="000000"/>
                </a:solidFill>
              </a:rPr>
              <a:t>If migrating for WorldCat Resource Sharing:</a:t>
            </a:r>
          </a:p>
          <a:p>
            <a:pPr lvl="1" defTabSz="914400" fontAlgn="base">
              <a:spcBef>
                <a:spcPct val="50000"/>
              </a:spcBef>
              <a:spcAft>
                <a:spcPct val="0"/>
              </a:spcAft>
              <a:buFont typeface="Arial" pitchFamily="34" charset="0"/>
              <a:buChar char="•"/>
            </a:pPr>
            <a:r>
              <a:rPr lang="en-US" sz="2400" dirty="0" smtClean="0">
                <a:solidFill>
                  <a:srgbClr val="000000"/>
                </a:solidFill>
              </a:rPr>
              <a:t> Compare WCRS and WorldShare</a:t>
            </a:r>
            <a:r>
              <a:rPr lang="en-US" sz="2400" baseline="30000" dirty="0" smtClean="0">
                <a:solidFill>
                  <a:prstClr val="black"/>
                </a:solidFill>
              </a:rPr>
              <a:t>®</a:t>
            </a:r>
            <a:r>
              <a:rPr lang="en-US" sz="2400" dirty="0" smtClean="0">
                <a:solidFill>
                  <a:srgbClr val="000000"/>
                </a:solidFill>
              </a:rPr>
              <a:t> ILL features - </a:t>
            </a:r>
            <a:r>
              <a:rPr lang="en-US" sz="2400" dirty="0" smtClean="0">
                <a:solidFill>
                  <a:srgbClr val="000000"/>
                </a:solidFill>
                <a:hlinkClick r:id="rId3"/>
              </a:rPr>
              <a:t>http://oc.lc/zGzCvB</a:t>
            </a:r>
            <a:r>
              <a:rPr lang="en-US" sz="2400" dirty="0" smtClean="0">
                <a:solidFill>
                  <a:srgbClr val="000000"/>
                </a:solidFill>
              </a:rPr>
              <a:t> </a:t>
            </a:r>
            <a:endParaRPr lang="en-US" dirty="0" smtClean="0">
              <a:solidFill>
                <a:srgbClr val="000000"/>
              </a:solidFill>
            </a:endParaRPr>
          </a:p>
          <a:p>
            <a:pPr lvl="1" defTabSz="914400" fontAlgn="base">
              <a:spcBef>
                <a:spcPct val="50000"/>
              </a:spcBef>
              <a:spcAft>
                <a:spcPct val="0"/>
              </a:spcAft>
              <a:buFont typeface="Arial" pitchFamily="34" charset="0"/>
              <a:buChar char="•"/>
            </a:pPr>
            <a:r>
              <a:rPr lang="en-US" sz="2400" dirty="0" smtClean="0">
                <a:solidFill>
                  <a:srgbClr val="000000"/>
                </a:solidFill>
              </a:rPr>
              <a:t> All current requests waiting for you in WorldShare</a:t>
            </a:r>
            <a:r>
              <a:rPr lang="en-US" sz="2400" baseline="30000" dirty="0" smtClean="0">
                <a:solidFill>
                  <a:prstClr val="black"/>
                </a:solidFill>
              </a:rPr>
              <a:t>®</a:t>
            </a:r>
            <a:r>
              <a:rPr lang="en-US" sz="2400" dirty="0" smtClean="0">
                <a:solidFill>
                  <a:srgbClr val="000000"/>
                </a:solidFill>
              </a:rPr>
              <a:t>;         so will Constant Data, Custom Holdings, etc.</a:t>
            </a:r>
          </a:p>
          <a:p>
            <a:pPr lvl="1" defTabSz="914400" fontAlgn="base">
              <a:spcBef>
                <a:spcPct val="50000"/>
              </a:spcBef>
              <a:spcAft>
                <a:spcPct val="0"/>
              </a:spcAft>
              <a:buFont typeface="Arial" pitchFamily="34" charset="0"/>
              <a:buChar char="•"/>
            </a:pPr>
            <a:r>
              <a:rPr lang="en-US" sz="2400" dirty="0" smtClean="0">
                <a:solidFill>
                  <a:srgbClr val="000000"/>
                </a:solidFill>
              </a:rPr>
              <a:t> Must switch to WorldShare</a:t>
            </a:r>
            <a:r>
              <a:rPr lang="en-US" sz="2400" baseline="30000" dirty="0" smtClean="0">
                <a:solidFill>
                  <a:prstClr val="black"/>
                </a:solidFill>
              </a:rPr>
              <a:t>®</a:t>
            </a:r>
            <a:r>
              <a:rPr lang="en-US" sz="2400" dirty="0" smtClean="0">
                <a:solidFill>
                  <a:srgbClr val="000000"/>
                </a:solidFill>
              </a:rPr>
              <a:t> by January 3, 2014; can switch back and forth between two systems until then</a:t>
            </a:r>
            <a:endParaRPr lang="en-US" sz="2400" dirty="0">
              <a:solidFill>
                <a:srgbClr val="000000"/>
              </a:solidFill>
            </a:endParaRPr>
          </a:p>
        </p:txBody>
      </p:sp>
      <p:sp>
        <p:nvSpPr>
          <p:cNvPr id="9" name="TextBox 8"/>
          <p:cNvSpPr txBox="1"/>
          <p:nvPr/>
        </p:nvSpPr>
        <p:spPr>
          <a:xfrm>
            <a:off x="457200" y="4343400"/>
            <a:ext cx="6629400" cy="400110"/>
          </a:xfrm>
          <a:prstGeom prst="rect">
            <a:avLst/>
          </a:prstGeom>
          <a:noFill/>
        </p:spPr>
        <p:txBody>
          <a:bodyPr wrap="square" rtlCol="0">
            <a:spAutoFit/>
          </a:bodyPr>
          <a:lstStyle/>
          <a:p>
            <a:pPr defTabSz="914400" fontAlgn="base">
              <a:spcBef>
                <a:spcPct val="50000"/>
              </a:spcBef>
              <a:spcAft>
                <a:spcPct val="0"/>
              </a:spcAft>
            </a:pPr>
            <a:endParaRPr lang="en-US" sz="2000" dirty="0">
              <a:solidFill>
                <a:srgbClr val="000000"/>
              </a:solidFill>
            </a:endParaRPr>
          </a:p>
        </p:txBody>
      </p:sp>
      <p:pic>
        <p:nvPicPr>
          <p:cNvPr id="10" name="Picture 2" descr="http://www.oclc.org/content/dam/oclc/common/images/logos/new/WorldShare/WorldShare_Logo_V_Color.png"/>
          <p:cNvPicPr>
            <a:picLocks noChangeAspect="1" noChangeArrowheads="1"/>
          </p:cNvPicPr>
          <p:nvPr/>
        </p:nvPicPr>
        <p:blipFill>
          <a:blip r:embed="rId4"/>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Helpful Info- WorldShare ILL &amp; associated modules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26</a:t>
            </a:fld>
            <a:endParaRPr lang="en-US" dirty="0">
              <a:solidFill>
                <a:prstClr val="black">
                  <a:tint val="75000"/>
                </a:prstClr>
              </a:solidFill>
            </a:endParaRPr>
          </a:p>
        </p:txBody>
      </p:sp>
      <p:sp>
        <p:nvSpPr>
          <p:cNvPr id="11" name="Content Placeholder 8"/>
          <p:cNvSpPr txBox="1">
            <a:spLocks/>
          </p:cNvSpPr>
          <p:nvPr/>
        </p:nvSpPr>
        <p:spPr>
          <a:xfrm>
            <a:off x="685800" y="838200"/>
            <a:ext cx="7702551" cy="5334000"/>
          </a:xfrm>
          <a:prstGeom prst="rect">
            <a:avLst/>
          </a:prstGeom>
        </p:spPr>
        <p:txBody>
          <a:bodyPr/>
          <a:lstStyle/>
          <a:p>
            <a:pPr marL="233363" indent="-233363" defTabSz="457200" fontAlgn="auto">
              <a:lnSpc>
                <a:spcPct val="110000"/>
              </a:lnSpc>
              <a:spcBef>
                <a:spcPts val="900"/>
              </a:spcBef>
              <a:spcAft>
                <a:spcPts val="0"/>
              </a:spcAft>
              <a:buFont typeface="Arial"/>
              <a:buChar char="•"/>
            </a:pPr>
            <a:endParaRPr lang="en-US" b="0" dirty="0">
              <a:solidFill>
                <a:prstClr val="black"/>
              </a:solidFill>
              <a:latin typeface="Arial"/>
              <a:cs typeface="Arial"/>
            </a:endParaRPr>
          </a:p>
        </p:txBody>
      </p:sp>
      <p:sp>
        <p:nvSpPr>
          <p:cNvPr id="9" name="Content Placeholder 8"/>
          <p:cNvSpPr txBox="1">
            <a:spLocks/>
          </p:cNvSpPr>
          <p:nvPr/>
        </p:nvSpPr>
        <p:spPr>
          <a:xfrm>
            <a:off x="720727" y="838200"/>
            <a:ext cx="7702551" cy="5300665"/>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In WorldShare ILL, there are 3 main modules:</a:t>
            </a: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grpSp>
        <p:nvGrpSpPr>
          <p:cNvPr id="2" name="Group 1"/>
          <p:cNvGrpSpPr/>
          <p:nvPr/>
        </p:nvGrpSpPr>
        <p:grpSpPr>
          <a:xfrm>
            <a:off x="291314" y="1594445"/>
            <a:ext cx="8458200" cy="1172870"/>
            <a:chOff x="291314" y="1594445"/>
            <a:chExt cx="8458200" cy="1172870"/>
          </a:xfrm>
        </p:grpSpPr>
        <p:pic>
          <p:nvPicPr>
            <p:cNvPr id="7" name="Picture 2"/>
            <p:cNvPicPr>
              <a:picLocks noChangeAspect="1" noChangeArrowheads="1"/>
            </p:cNvPicPr>
            <p:nvPr/>
          </p:nvPicPr>
          <p:blipFill>
            <a:blip r:embed="rId3" cstate="print"/>
            <a:srcRect/>
            <a:stretch>
              <a:fillRect/>
            </a:stretch>
          </p:blipFill>
          <p:spPr bwMode="auto">
            <a:xfrm>
              <a:off x="291314" y="1594445"/>
              <a:ext cx="8458200" cy="1172870"/>
            </a:xfrm>
            <a:prstGeom prst="rect">
              <a:avLst/>
            </a:prstGeom>
            <a:noFill/>
            <a:ln w="9525">
              <a:noFill/>
              <a:miter lim="800000"/>
              <a:headEnd/>
              <a:tailEnd/>
            </a:ln>
          </p:spPr>
        </p:pic>
        <p:sp>
          <p:nvSpPr>
            <p:cNvPr id="10" name="TextBox 9"/>
            <p:cNvSpPr txBox="1"/>
            <p:nvPr/>
          </p:nvSpPr>
          <p:spPr>
            <a:xfrm>
              <a:off x="533400" y="1671450"/>
              <a:ext cx="5867400" cy="1046440"/>
            </a:xfrm>
            <a:prstGeom prst="rect">
              <a:avLst/>
            </a:prstGeom>
            <a:noFill/>
          </p:spPr>
          <p:txBody>
            <a:bodyPr wrap="square" rtlCol="0">
              <a:spAutoFit/>
            </a:bodyPr>
            <a:lstStyle/>
            <a:p>
              <a:pPr lvl="0" defTabSz="914400">
                <a:defRPr/>
              </a:pPr>
              <a:r>
                <a:rPr kumimoji="0" lang="en-US" sz="2200" b="0" i="0" u="none" strike="noStrike" kern="0" cap="none" spc="0" normalizeH="0" baseline="0" noProof="0" dirty="0" smtClean="0">
                  <a:ln>
                    <a:noFill/>
                  </a:ln>
                  <a:solidFill>
                    <a:srgbClr val="FFFFFF"/>
                  </a:solidFill>
                  <a:effectLst/>
                  <a:uLnTx/>
                  <a:uFillTx/>
                  <a:latin typeface="+mj-lt"/>
                </a:rPr>
                <a:t>WorldShare</a:t>
              </a:r>
              <a:r>
                <a:rPr lang="en-US" sz="2000" baseline="30000" dirty="0" smtClean="0">
                  <a:solidFill>
                    <a:schemeClr val="bg1"/>
                  </a:solidFill>
                  <a:cs typeface="Arial"/>
                </a:rPr>
                <a:t>®</a:t>
              </a:r>
              <a:r>
                <a:rPr kumimoji="0" lang="en-US" sz="2200" b="0" i="0" u="none" strike="noStrike" kern="0" cap="none" spc="0" normalizeH="0" baseline="0" noProof="0" dirty="0" smtClean="0">
                  <a:ln>
                    <a:noFill/>
                  </a:ln>
                  <a:solidFill>
                    <a:srgbClr val="FFFFFF"/>
                  </a:solidFill>
                  <a:effectLst/>
                  <a:uLnTx/>
                  <a:uFillTx/>
                  <a:latin typeface="+mj-lt"/>
                </a:rPr>
                <a:t> ILL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chemeClr val="bg2">
                      <a:lumMod val="85000"/>
                    </a:schemeClr>
                  </a:solidFill>
                  <a:effectLst/>
                  <a:uLnTx/>
                  <a:uFillTx/>
                  <a:latin typeface="+mj-lt"/>
                </a:rPr>
                <a:t>Custom Web Address!!!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 name="Group 2"/>
          <p:cNvGrpSpPr/>
          <p:nvPr/>
        </p:nvGrpSpPr>
        <p:grpSpPr>
          <a:xfrm>
            <a:off x="304800" y="3293425"/>
            <a:ext cx="8458200" cy="1172870"/>
            <a:chOff x="304800" y="3293425"/>
            <a:chExt cx="8458200" cy="1172870"/>
          </a:xfrm>
        </p:grpSpPr>
        <p:pic>
          <p:nvPicPr>
            <p:cNvPr id="6" name="Picture 2"/>
            <p:cNvPicPr>
              <a:picLocks noChangeAspect="1" noChangeArrowheads="1"/>
            </p:cNvPicPr>
            <p:nvPr/>
          </p:nvPicPr>
          <p:blipFill>
            <a:blip r:embed="rId4" cstate="print"/>
            <a:srcRect/>
            <a:stretch>
              <a:fillRect/>
            </a:stretch>
          </p:blipFill>
          <p:spPr bwMode="auto">
            <a:xfrm>
              <a:off x="304800" y="3293425"/>
              <a:ext cx="8458200" cy="1172870"/>
            </a:xfrm>
            <a:prstGeom prst="rect">
              <a:avLst/>
            </a:prstGeom>
            <a:noFill/>
            <a:ln w="9525">
              <a:noFill/>
              <a:miter lim="800000"/>
              <a:headEnd/>
              <a:tailEnd/>
            </a:ln>
          </p:spPr>
        </p:pic>
        <p:sp>
          <p:nvSpPr>
            <p:cNvPr id="14" name="TextBox 13"/>
            <p:cNvSpPr txBox="1"/>
            <p:nvPr/>
          </p:nvSpPr>
          <p:spPr>
            <a:xfrm>
              <a:off x="533400" y="3368625"/>
              <a:ext cx="548640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mj-lt"/>
                </a:rPr>
                <a:t>OCLC Service </a:t>
              </a:r>
              <a:r>
                <a:rPr lang="en-US" sz="2200" b="0" kern="0" dirty="0" smtClean="0">
                  <a:solidFill>
                    <a:srgbClr val="FFFFFF"/>
                  </a:solidFill>
                  <a:latin typeface="+mj-lt"/>
                </a:rPr>
                <a:t>Configuration </a:t>
              </a:r>
              <a:r>
                <a:rPr lang="en-US" sz="2200" b="0" u="sng" kern="0" dirty="0" smtClean="0">
                  <a:solidFill>
                    <a:schemeClr val="bg2">
                      <a:lumMod val="85000"/>
                    </a:schemeClr>
                  </a:solidFill>
                  <a:latin typeface="+mj-lt"/>
                </a:rPr>
                <a:t>http://worldcat.org/config/</a:t>
              </a:r>
              <a:endParaRPr kumimoji="0" lang="en-US" sz="2200" b="0" i="0" u="sng" strike="noStrike" kern="0" cap="none" spc="0" normalizeH="0" baseline="0" noProof="0" dirty="0" smtClean="0">
                <a:ln>
                  <a:noFill/>
                </a:ln>
                <a:solidFill>
                  <a:schemeClr val="bg2">
                    <a:lumMod val="85000"/>
                  </a:schemeClr>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4" name="Group 3"/>
          <p:cNvGrpSpPr/>
          <p:nvPr/>
        </p:nvGrpSpPr>
        <p:grpSpPr>
          <a:xfrm>
            <a:off x="304800" y="4987625"/>
            <a:ext cx="8458200" cy="1172870"/>
            <a:chOff x="304800" y="4987625"/>
            <a:chExt cx="8458200" cy="1172870"/>
          </a:xfrm>
        </p:grpSpPr>
        <p:pic>
          <p:nvPicPr>
            <p:cNvPr id="13" name="Picture 2"/>
            <p:cNvPicPr>
              <a:picLocks noChangeAspect="1" noChangeArrowheads="1"/>
            </p:cNvPicPr>
            <p:nvPr/>
          </p:nvPicPr>
          <p:blipFill>
            <a:blip r:embed="rId5" cstate="print"/>
            <a:srcRect/>
            <a:stretch>
              <a:fillRect/>
            </a:stretch>
          </p:blipFill>
          <p:spPr bwMode="auto">
            <a:xfrm>
              <a:off x="304800" y="4987625"/>
              <a:ext cx="8458200" cy="1172870"/>
            </a:xfrm>
            <a:prstGeom prst="rect">
              <a:avLst/>
            </a:prstGeom>
            <a:noFill/>
            <a:ln w="9525">
              <a:noFill/>
              <a:miter lim="800000"/>
              <a:headEnd/>
              <a:tailEnd/>
            </a:ln>
          </p:spPr>
        </p:pic>
        <p:sp>
          <p:nvSpPr>
            <p:cNvPr id="15" name="TextBox 14"/>
            <p:cNvSpPr txBox="1"/>
            <p:nvPr/>
          </p:nvSpPr>
          <p:spPr>
            <a:xfrm>
              <a:off x="533400" y="5063825"/>
              <a:ext cx="670560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mj-lt"/>
                </a:rPr>
                <a:t>ILL Policies Directory-                       </a:t>
              </a:r>
              <a:r>
                <a:rPr kumimoji="0" lang="en-US" sz="2200" b="0" i="0" u="sng" strike="noStrike" kern="0" cap="none" spc="0" normalizeH="0" baseline="0" noProof="0" dirty="0" smtClean="0">
                  <a:ln>
                    <a:noFill/>
                  </a:ln>
                  <a:solidFill>
                    <a:schemeClr val="bg2">
                      <a:lumMod val="85000"/>
                    </a:schemeClr>
                  </a:solidFill>
                  <a:effectLst/>
                  <a:uLnTx/>
                  <a:uFillTx/>
                  <a:latin typeface="+mj-lt"/>
                </a:rPr>
                <a:t>http://illpolicies.oclc.org/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Helpful Info- WorldShare ILL &amp; associated modules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27</a:t>
            </a:fld>
            <a:endParaRPr lang="en-US" dirty="0"/>
          </a:p>
        </p:txBody>
      </p:sp>
      <p:pic>
        <p:nvPicPr>
          <p:cNvPr id="4" name="Picture 2"/>
          <p:cNvPicPr>
            <a:picLocks noChangeAspect="1" noChangeArrowheads="1"/>
          </p:cNvPicPr>
          <p:nvPr/>
        </p:nvPicPr>
        <p:blipFill>
          <a:blip r:embed="rId3" cstate="print"/>
          <a:srcRect/>
          <a:stretch>
            <a:fillRect/>
          </a:stretch>
        </p:blipFill>
        <p:spPr bwMode="auto">
          <a:xfrm>
            <a:off x="291314" y="1594445"/>
            <a:ext cx="8458200" cy="1172870"/>
          </a:xfrm>
          <a:prstGeom prst="rect">
            <a:avLst/>
          </a:prstGeom>
          <a:noFill/>
          <a:ln w="9525">
            <a:noFill/>
            <a:miter lim="800000"/>
            <a:headEnd/>
            <a:tailEnd/>
          </a:ln>
        </p:spPr>
      </p:pic>
      <p:sp>
        <p:nvSpPr>
          <p:cNvPr id="5" name="Content Placeholder 8"/>
          <p:cNvSpPr txBox="1">
            <a:spLocks/>
          </p:cNvSpPr>
          <p:nvPr/>
        </p:nvSpPr>
        <p:spPr>
          <a:xfrm>
            <a:off x="720727" y="838200"/>
            <a:ext cx="8118473" cy="5300665"/>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lvl="0" indent="-233363">
              <a:lnSpc>
                <a:spcPct val="110000"/>
              </a:lnSpc>
              <a:spcBef>
                <a:spcPts val="900"/>
              </a:spcBef>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WorldShare</a:t>
            </a:r>
            <a:r>
              <a:rPr lang="en-US" sz="2400" baseline="30000" dirty="0" smtClean="0">
                <a:solidFill>
                  <a:prstClr val="black"/>
                </a:solidFill>
              </a:rPr>
              <a:t>®</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ILL is where you will:</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Search for items in WorldCat</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Create and Manage both Borrowing and Lending Requests </a:t>
            </a:r>
          </a:p>
          <a:p>
            <a:pPr marL="690563" marR="0" lvl="1"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Can apply Custom Holdings &amp; Constant Data as needed to requests in WorldShare ILL</a:t>
            </a:r>
          </a:p>
          <a:p>
            <a:pPr marL="233363" indent="-233363" defTabSz="457200" fontAlgn="auto">
              <a:lnSpc>
                <a:spcPct val="110000"/>
              </a:lnSpc>
              <a:spcBef>
                <a:spcPts val="900"/>
              </a:spcBef>
              <a:spcAft>
                <a:spcPts val="0"/>
              </a:spcAft>
              <a:buFont typeface="Arial" pitchFamily="34" charset="0"/>
              <a:buChar char="•"/>
              <a:defRPr/>
            </a:pPr>
            <a:r>
              <a:rPr lang="en-US" sz="2400" b="0" dirty="0" smtClean="0">
                <a:solidFill>
                  <a:schemeClr val="tx1"/>
                </a:solidFill>
                <a:latin typeface="Arial"/>
                <a:cs typeface="Arial"/>
              </a:rPr>
              <a:t>Custom Web Address </a:t>
            </a:r>
            <a:r>
              <a:rPr lang="en-US" sz="2400" b="0" i="1" dirty="0" smtClean="0">
                <a:solidFill>
                  <a:srgbClr val="FF0000"/>
                </a:solidFill>
                <a:latin typeface="Arial"/>
                <a:cs typeface="Arial"/>
              </a:rPr>
              <a:t>replaces</a:t>
            </a:r>
            <a:r>
              <a:rPr lang="en-US" sz="2400" b="0" dirty="0" smtClean="0">
                <a:solidFill>
                  <a:schemeClr val="tx1"/>
                </a:solidFill>
                <a:latin typeface="Arial"/>
                <a:cs typeface="Arial"/>
              </a:rPr>
              <a:t> </a:t>
            </a:r>
            <a:r>
              <a:rPr lang="en-US" sz="2400" b="0" dirty="0" smtClean="0">
                <a:solidFill>
                  <a:schemeClr val="tx1"/>
                </a:solidFill>
                <a:latin typeface="Arial"/>
                <a:cs typeface="Arial"/>
                <a:hlinkClick r:id="rId4"/>
              </a:rPr>
              <a:t>http://firstsearch.oclc.org</a:t>
            </a:r>
            <a:r>
              <a:rPr lang="en-US" sz="2400" b="0" dirty="0" smtClean="0">
                <a:solidFill>
                  <a:schemeClr val="tx1"/>
                </a:solidFill>
                <a:latin typeface="Arial"/>
                <a:cs typeface="Arial"/>
              </a:rPr>
              <a:t> </a:t>
            </a: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sp>
        <p:nvSpPr>
          <p:cNvPr id="6" name="TextBox 5"/>
          <p:cNvSpPr txBox="1"/>
          <p:nvPr/>
        </p:nvSpPr>
        <p:spPr>
          <a:xfrm>
            <a:off x="533400" y="1671450"/>
            <a:ext cx="5867400" cy="1046440"/>
          </a:xfrm>
          <a:prstGeom prst="rect">
            <a:avLst/>
          </a:prstGeom>
          <a:noFill/>
        </p:spPr>
        <p:txBody>
          <a:bodyPr wrap="square" rtlCol="0">
            <a:spAutoFit/>
          </a:bodyPr>
          <a:lstStyle/>
          <a:p>
            <a:pPr lvl="0" defTabSz="914400">
              <a:defRPr/>
            </a:pPr>
            <a:r>
              <a:rPr kumimoji="0" lang="en-US" sz="2200" b="0" i="0" u="none" strike="noStrike" kern="0" cap="none" spc="0" normalizeH="0" baseline="0" noProof="0" dirty="0" smtClean="0">
                <a:ln>
                  <a:noFill/>
                </a:ln>
                <a:solidFill>
                  <a:srgbClr val="FFFFFF"/>
                </a:solidFill>
                <a:effectLst/>
                <a:uLnTx/>
                <a:uFillTx/>
              </a:rPr>
              <a:t>WorldShare</a:t>
            </a:r>
            <a:r>
              <a:rPr lang="en-US" sz="2000" baseline="30000" dirty="0" smtClean="0">
                <a:solidFill>
                  <a:schemeClr val="bg1"/>
                </a:solidFill>
                <a:cs typeface="Arial"/>
              </a:rPr>
              <a:t>®</a:t>
            </a:r>
            <a:r>
              <a:rPr kumimoji="0" lang="en-US" sz="2200" b="0" i="0" u="none" strike="noStrike" kern="0" cap="none" spc="0" normalizeH="0" baseline="0" noProof="0" dirty="0" smtClean="0">
                <a:ln>
                  <a:noFill/>
                </a:ln>
                <a:solidFill>
                  <a:srgbClr val="FFFFFF"/>
                </a:solidFill>
                <a:effectLst/>
                <a:uLnTx/>
                <a:uFillTx/>
              </a:rPr>
              <a:t> ILL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chemeClr val="bg1">
                    <a:lumMod val="85000"/>
                  </a:schemeClr>
                </a:solidFill>
                <a:effectLst/>
                <a:uLnTx/>
                <a:uFillTx/>
              </a:rPr>
              <a:t>Custom Web Address!!!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Helpful Info- WorldShare ILL &amp; associated modules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28</a:t>
            </a:fld>
            <a:endParaRPr lang="en-US" dirty="0"/>
          </a:p>
        </p:txBody>
      </p:sp>
      <p:sp>
        <p:nvSpPr>
          <p:cNvPr id="5" name="Content Placeholder 8"/>
          <p:cNvSpPr txBox="1">
            <a:spLocks/>
          </p:cNvSpPr>
          <p:nvPr/>
        </p:nvSpPr>
        <p:spPr>
          <a:xfrm>
            <a:off x="720727" y="2209800"/>
            <a:ext cx="7702551" cy="3733800"/>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Service Config is where you will:</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Create and Manage advanced features</a:t>
            </a:r>
          </a:p>
          <a:p>
            <a:pPr marL="690563" marR="0" lvl="1"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Custom Holdings Groups &amp; Paths</a:t>
            </a:r>
          </a:p>
          <a:p>
            <a:pPr marL="690563" marR="0" lvl="1"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Constant Data</a:t>
            </a:r>
          </a:p>
          <a:p>
            <a:pPr marL="690563" marR="0" lvl="1"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Direct Request Profiles</a:t>
            </a:r>
          </a:p>
          <a:p>
            <a:pPr marL="233363" indent="-233363" defTabSz="457200" fontAlgn="auto">
              <a:lnSpc>
                <a:spcPct val="110000"/>
              </a:lnSpc>
              <a:spcBef>
                <a:spcPts val="900"/>
              </a:spcBef>
              <a:spcAft>
                <a:spcPts val="0"/>
              </a:spcAft>
              <a:buFont typeface="Arial" pitchFamily="34" charset="0"/>
              <a:buChar char="•"/>
              <a:defRPr/>
            </a:pPr>
            <a:r>
              <a:rPr lang="en-US" sz="2400" b="0" dirty="0" smtClean="0">
                <a:solidFill>
                  <a:schemeClr val="tx1"/>
                </a:solidFill>
                <a:latin typeface="Arial"/>
                <a:cs typeface="Arial"/>
              </a:rPr>
              <a:t>Service Config </a:t>
            </a:r>
            <a:r>
              <a:rPr lang="en-US" sz="2400" b="0" i="1" dirty="0" smtClean="0">
                <a:solidFill>
                  <a:srgbClr val="FF0000"/>
                </a:solidFill>
                <a:latin typeface="Arial"/>
                <a:cs typeface="Arial"/>
              </a:rPr>
              <a:t>replaces</a:t>
            </a:r>
            <a:r>
              <a:rPr lang="en-US" sz="2400" b="0" dirty="0" smtClean="0">
                <a:solidFill>
                  <a:schemeClr val="tx1"/>
                </a:solidFill>
                <a:latin typeface="Arial"/>
                <a:cs typeface="Arial"/>
              </a:rPr>
              <a:t> Admin Module: </a:t>
            </a:r>
            <a:r>
              <a:rPr lang="en-US" sz="2400" b="0" dirty="0" smtClean="0">
                <a:solidFill>
                  <a:schemeClr val="tx1"/>
                </a:solidFill>
                <a:latin typeface="Arial"/>
                <a:cs typeface="Arial"/>
                <a:hlinkClick r:id="rId3"/>
              </a:rPr>
              <a:t>http://firstsearch.oclc.org/admin</a:t>
            </a:r>
            <a:r>
              <a:rPr lang="en-US" sz="2400" b="0" dirty="0" smtClean="0">
                <a:solidFill>
                  <a:schemeClr val="tx1"/>
                </a:solidFill>
                <a:latin typeface="Arial"/>
                <a:cs typeface="Arial"/>
              </a:rPr>
              <a:t> </a:t>
            </a: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grpSp>
        <p:nvGrpSpPr>
          <p:cNvPr id="2" name="Group 6"/>
          <p:cNvGrpSpPr/>
          <p:nvPr/>
        </p:nvGrpSpPr>
        <p:grpSpPr>
          <a:xfrm>
            <a:off x="297875" y="1391960"/>
            <a:ext cx="8458200" cy="1198840"/>
            <a:chOff x="297875" y="1219200"/>
            <a:chExt cx="8458200" cy="1198840"/>
          </a:xfrm>
        </p:grpSpPr>
        <p:pic>
          <p:nvPicPr>
            <p:cNvPr id="4" name="Picture 2"/>
            <p:cNvPicPr>
              <a:picLocks noChangeAspect="1" noChangeArrowheads="1"/>
            </p:cNvPicPr>
            <p:nvPr/>
          </p:nvPicPr>
          <p:blipFill>
            <a:blip r:embed="rId4" cstate="print"/>
            <a:srcRect/>
            <a:stretch>
              <a:fillRect/>
            </a:stretch>
          </p:blipFill>
          <p:spPr bwMode="auto">
            <a:xfrm>
              <a:off x="297875" y="1219200"/>
              <a:ext cx="8458200" cy="1172870"/>
            </a:xfrm>
            <a:prstGeom prst="rect">
              <a:avLst/>
            </a:prstGeom>
            <a:noFill/>
            <a:ln w="9525">
              <a:noFill/>
              <a:miter lim="800000"/>
              <a:headEnd/>
              <a:tailEnd/>
            </a:ln>
          </p:spPr>
        </p:pic>
        <p:sp>
          <p:nvSpPr>
            <p:cNvPr id="6" name="TextBox 5"/>
            <p:cNvSpPr txBox="1"/>
            <p:nvPr/>
          </p:nvSpPr>
          <p:spPr>
            <a:xfrm>
              <a:off x="535375" y="1371600"/>
              <a:ext cx="548640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OCLC Service Configuration</a:t>
              </a:r>
            </a:p>
            <a:p>
              <a:pPr marL="0" marR="0" lvl="0" indent="0" defTabSz="914400" eaLnBrk="1" fontAlgn="auto" latinLnBrk="0" hangingPunct="1">
                <a:lnSpc>
                  <a:spcPct val="100000"/>
                </a:lnSpc>
                <a:spcBef>
                  <a:spcPts val="0"/>
                </a:spcBef>
                <a:spcAft>
                  <a:spcPts val="0"/>
                </a:spcAft>
                <a:buClrTx/>
                <a:buSzTx/>
                <a:buFontTx/>
                <a:buNone/>
                <a:tabLst/>
                <a:defRPr/>
              </a:pPr>
              <a:r>
                <a:rPr lang="en-US" sz="2200" u="sng" kern="0" dirty="0" smtClean="0">
                  <a:solidFill>
                    <a:schemeClr val="bg2">
                      <a:lumMod val="85000"/>
                    </a:schemeClr>
                  </a:solidFill>
                </a:rPr>
                <a:t>http://worldcat.org/config/ </a:t>
              </a:r>
              <a:endParaRPr kumimoji="0" lang="en-US" sz="2200" b="0" i="0" u="sng" strike="noStrike" kern="0" cap="none" spc="0" normalizeH="0" baseline="0" noProof="0" dirty="0" smtClean="0">
                <a:ln>
                  <a:noFill/>
                </a:ln>
                <a:solidFill>
                  <a:schemeClr val="bg2">
                    <a:lumMod val="85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Manage Constant Data in Service Configuration</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29</a:t>
            </a:fld>
            <a:endParaRPr lang="en-US" dirty="0">
              <a:solidFill>
                <a:prstClr val="black">
                  <a:tint val="75000"/>
                </a:prstClr>
              </a:solidFill>
            </a:endParaRPr>
          </a:p>
        </p:txBody>
      </p:sp>
      <p:sp>
        <p:nvSpPr>
          <p:cNvPr id="11" name="Content Placeholder 8"/>
          <p:cNvSpPr txBox="1">
            <a:spLocks/>
          </p:cNvSpPr>
          <p:nvPr/>
        </p:nvSpPr>
        <p:spPr>
          <a:xfrm>
            <a:off x="685800" y="838200"/>
            <a:ext cx="7702551" cy="5334000"/>
          </a:xfrm>
          <a:prstGeom prst="rect">
            <a:avLst/>
          </a:prstGeom>
        </p:spPr>
        <p:txBody>
          <a:bodyPr/>
          <a:lstStyle/>
          <a:p>
            <a:pPr marL="233363" indent="-233363" defTabSz="457200" fontAlgn="auto">
              <a:lnSpc>
                <a:spcPct val="110000"/>
              </a:lnSpc>
              <a:spcBef>
                <a:spcPts val="900"/>
              </a:spcBef>
              <a:spcAft>
                <a:spcPts val="0"/>
              </a:spcAft>
              <a:buFont typeface="Arial"/>
              <a:buChar char="•"/>
            </a:pPr>
            <a:endParaRPr lang="en-US" b="0" dirty="0">
              <a:solidFill>
                <a:prstClr val="black"/>
              </a:solidFill>
              <a:latin typeface="Arial"/>
              <a:cs typeface="Arial"/>
            </a:endParaRPr>
          </a:p>
        </p:txBody>
      </p:sp>
      <p:sp>
        <p:nvSpPr>
          <p:cNvPr id="5" name="Content Placeholder 2"/>
          <p:cNvSpPr txBox="1">
            <a:spLocks/>
          </p:cNvSpPr>
          <p:nvPr/>
        </p:nvSpPr>
        <p:spPr>
          <a:xfrm>
            <a:off x="685800" y="838200"/>
            <a:ext cx="8077200" cy="4691064"/>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tabLst/>
              <a:defRPr/>
            </a:pPr>
            <a:r>
              <a:rPr lang="en-US" sz="2400" b="0" dirty="0" smtClean="0">
                <a:solidFill>
                  <a:schemeClr val="tx1"/>
                </a:solidFill>
                <a:latin typeface="Arial"/>
                <a:cs typeface="Arial"/>
              </a:rPr>
              <a:t>Constant Data is maintained in Service Config.</a:t>
            </a:r>
          </a:p>
          <a:p>
            <a:pPr marL="233363" marR="0" lvl="0" indent="-233363" algn="l" defTabSz="457200" rtl="0" eaLnBrk="1" fontAlgn="auto" latinLnBrk="0" hangingPunct="1">
              <a:lnSpc>
                <a:spcPct val="110000"/>
              </a:lnSpc>
              <a:spcBef>
                <a:spcPts val="900"/>
              </a:spcBef>
              <a:spcAft>
                <a:spcPts val="0"/>
              </a:spcAft>
              <a:buClrTx/>
              <a:buSzTx/>
              <a:tabLst/>
              <a:defRPr/>
            </a:pPr>
            <a:r>
              <a:rPr lang="en-US" sz="2400" b="0" dirty="0" smtClean="0">
                <a:solidFill>
                  <a:schemeClr val="tx1"/>
                </a:solidFill>
                <a:latin typeface="Arial"/>
                <a:cs typeface="Arial"/>
              </a:rPr>
              <a:t>Find link to Service Config from ILL Home Screen</a:t>
            </a: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p:txBody>
      </p:sp>
      <p:pic>
        <p:nvPicPr>
          <p:cNvPr id="1026" name="Picture 2"/>
          <p:cNvPicPr>
            <a:picLocks noChangeAspect="1" noChangeArrowheads="1"/>
          </p:cNvPicPr>
          <p:nvPr/>
        </p:nvPicPr>
        <p:blipFill>
          <a:blip r:embed="rId3" cstate="print"/>
          <a:srcRect/>
          <a:stretch>
            <a:fillRect/>
          </a:stretch>
        </p:blipFill>
        <p:spPr bwMode="auto">
          <a:xfrm>
            <a:off x="612465" y="2152650"/>
            <a:ext cx="7888908" cy="3638550"/>
          </a:xfrm>
          <a:prstGeom prst="rect">
            <a:avLst/>
          </a:prstGeom>
          <a:noFill/>
          <a:ln w="9525">
            <a:solidFill>
              <a:schemeClr val="tx1"/>
            </a:solidFill>
            <a:miter lim="800000"/>
            <a:headEnd/>
            <a:tailEnd/>
          </a:ln>
        </p:spPr>
      </p:pic>
      <p:sp>
        <p:nvSpPr>
          <p:cNvPr id="9" name="Oval 8"/>
          <p:cNvSpPr/>
          <p:nvPr/>
        </p:nvSpPr>
        <p:spPr>
          <a:xfrm>
            <a:off x="6096000" y="4953000"/>
            <a:ext cx="2286000" cy="609600"/>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 name="TextBox 73"/>
          <p:cNvSpPr txBox="1"/>
          <p:nvPr/>
        </p:nvSpPr>
        <p:spPr>
          <a:xfrm>
            <a:off x="319931" y="3783938"/>
            <a:ext cx="8537619" cy="461665"/>
          </a:xfrm>
          <a:prstGeom prst="rect">
            <a:avLst/>
          </a:prstGeom>
          <a:solidFill>
            <a:schemeClr val="bg1">
              <a:lumMod val="85000"/>
            </a:schemeClr>
          </a:solidFill>
        </p:spPr>
        <p:txBody>
          <a:bodyPr wrap="square" rtlCol="0" anchor="ctr" anchorCtr="0">
            <a:noAutofit/>
          </a:bodyPr>
          <a:lstStyle/>
          <a:p>
            <a:pPr defTabSz="914400"/>
            <a:r>
              <a:rPr lang="en-US" sz="2400" b="1" dirty="0" smtClean="0">
                <a:solidFill>
                  <a:prstClr val="black"/>
                </a:solidFill>
              </a:rPr>
              <a:t>2013</a:t>
            </a:r>
            <a:endParaRPr lang="en-US" sz="2400" b="1" dirty="0">
              <a:solidFill>
                <a:prstClr val="black"/>
              </a:solidFill>
            </a:endParaRPr>
          </a:p>
        </p:txBody>
      </p:sp>
      <p:pic>
        <p:nvPicPr>
          <p:cNvPr id="4" name="Picture 3" descr="WShare_MSLogo_STCK.png"/>
          <p:cNvPicPr>
            <a:picLocks noChangeAspect="1"/>
          </p:cNvPicPr>
          <p:nvPr/>
        </p:nvPicPr>
        <p:blipFill>
          <a:blip r:embed="rId2" cstate="print"/>
          <a:stretch>
            <a:fillRect/>
          </a:stretch>
        </p:blipFill>
        <p:spPr>
          <a:xfrm>
            <a:off x="6553200" y="152400"/>
            <a:ext cx="2378969" cy="697993"/>
          </a:xfrm>
          <a:prstGeom prst="rect">
            <a:avLst/>
          </a:prstGeom>
        </p:spPr>
      </p:pic>
      <p:sp>
        <p:nvSpPr>
          <p:cNvPr id="10" name="TextBox 9"/>
          <p:cNvSpPr txBox="1"/>
          <p:nvPr/>
        </p:nvSpPr>
        <p:spPr>
          <a:xfrm>
            <a:off x="319932" y="300335"/>
            <a:ext cx="1839543" cy="584775"/>
          </a:xfrm>
          <a:prstGeom prst="rect">
            <a:avLst/>
          </a:prstGeom>
          <a:noFill/>
        </p:spPr>
        <p:txBody>
          <a:bodyPr wrap="none" rtlCol="0">
            <a:spAutoFit/>
          </a:bodyPr>
          <a:lstStyle/>
          <a:p>
            <a:pPr defTabSz="914400"/>
            <a:r>
              <a:rPr lang="en-US" sz="3200" b="1" dirty="0" smtClean="0">
                <a:solidFill>
                  <a:srgbClr val="4F81BD"/>
                </a:solidFill>
              </a:rPr>
              <a:t>Timeline</a:t>
            </a:r>
            <a:endParaRPr lang="en-US" sz="2400" b="1" dirty="0">
              <a:solidFill>
                <a:prstClr val="white">
                  <a:lumMod val="50000"/>
                </a:prstClr>
              </a:solidFill>
            </a:endParaRPr>
          </a:p>
        </p:txBody>
      </p:sp>
      <p:cxnSp>
        <p:nvCxnSpPr>
          <p:cNvPr id="12" name="Straight Connector 11"/>
          <p:cNvCxnSpPr/>
          <p:nvPr/>
        </p:nvCxnSpPr>
        <p:spPr>
          <a:xfrm>
            <a:off x="0" y="990600"/>
            <a:ext cx="91440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32"/>
          <p:cNvGrpSpPr/>
          <p:nvPr/>
        </p:nvGrpSpPr>
        <p:grpSpPr>
          <a:xfrm>
            <a:off x="319933" y="3647559"/>
            <a:ext cx="8537618" cy="228600"/>
            <a:chOff x="237478" y="3429000"/>
            <a:chExt cx="3106444" cy="228600"/>
          </a:xfrm>
        </p:grpSpPr>
        <p:cxnSp>
          <p:nvCxnSpPr>
            <p:cNvPr id="34" name="Straight Connector 33"/>
            <p:cNvCxnSpPr/>
            <p:nvPr/>
          </p:nvCxnSpPr>
          <p:spPr>
            <a:xfrm>
              <a:off x="23747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43922"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79069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521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27295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30843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82617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8504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53182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9634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1408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04956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567308" y="3429000"/>
              <a:ext cx="0" cy="22860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nvCxnSpPr>
        <p:spPr>
          <a:xfrm>
            <a:off x="2454333" y="2493802"/>
            <a:ext cx="0" cy="1324538"/>
          </a:xfrm>
          <a:prstGeom prst="line">
            <a:avLst/>
          </a:prstGeom>
          <a:ln w="57150">
            <a:solidFill>
              <a:schemeClr val="accent1">
                <a:alpha val="50196"/>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747726" y="4038600"/>
            <a:ext cx="0" cy="459506"/>
          </a:xfrm>
          <a:prstGeom prst="line">
            <a:avLst/>
          </a:prstGeom>
          <a:ln w="5715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66700" y="1570472"/>
            <a:ext cx="3429000" cy="923330"/>
          </a:xfrm>
          <a:prstGeom prst="rect">
            <a:avLst/>
          </a:prstGeom>
          <a:noFill/>
          <a:ln>
            <a:solidFill>
              <a:schemeClr val="accent1"/>
            </a:solidFill>
          </a:ln>
        </p:spPr>
        <p:txBody>
          <a:bodyPr wrap="square" rtlCol="0">
            <a:spAutoFit/>
          </a:bodyPr>
          <a:lstStyle/>
          <a:p>
            <a:pPr defTabSz="914400"/>
            <a:r>
              <a:rPr lang="en-US" b="1" dirty="0" smtClean="0">
                <a:solidFill>
                  <a:srgbClr val="0070C0"/>
                </a:solidFill>
              </a:rPr>
              <a:t>March-December 2013: </a:t>
            </a:r>
            <a:r>
              <a:rPr lang="en-US" dirty="0" smtClean="0">
                <a:solidFill>
                  <a:srgbClr val="0070C0"/>
                </a:solidFill>
              </a:rPr>
              <a:t>Open migration to WorldShare</a:t>
            </a:r>
            <a:r>
              <a:rPr lang="en-US" baseline="30000" dirty="0" smtClean="0">
                <a:solidFill>
                  <a:schemeClr val="accent1"/>
                </a:solidFill>
                <a:cs typeface="Arial"/>
              </a:rPr>
              <a:t>®</a:t>
            </a:r>
            <a:r>
              <a:rPr lang="en-US" dirty="0" smtClean="0">
                <a:solidFill>
                  <a:srgbClr val="0070C0"/>
                </a:solidFill>
              </a:rPr>
              <a:t> Interlibrary Loan (in U.S.)</a:t>
            </a:r>
            <a:endParaRPr lang="en-US" dirty="0">
              <a:solidFill>
                <a:srgbClr val="0070C0"/>
              </a:solidFill>
            </a:endParaRPr>
          </a:p>
        </p:txBody>
      </p:sp>
      <p:sp>
        <p:nvSpPr>
          <p:cNvPr id="54" name="TextBox 53"/>
          <p:cNvSpPr txBox="1"/>
          <p:nvPr/>
        </p:nvSpPr>
        <p:spPr>
          <a:xfrm>
            <a:off x="1370045" y="4505476"/>
            <a:ext cx="3810000" cy="1200329"/>
          </a:xfrm>
          <a:prstGeom prst="rect">
            <a:avLst/>
          </a:prstGeom>
          <a:noFill/>
          <a:ln>
            <a:solidFill>
              <a:schemeClr val="accent2"/>
            </a:solidFill>
          </a:ln>
        </p:spPr>
        <p:txBody>
          <a:bodyPr wrap="square" rtlCol="0">
            <a:spAutoFit/>
          </a:bodyPr>
          <a:lstStyle/>
          <a:p>
            <a:pPr defTabSz="914400"/>
            <a:r>
              <a:rPr lang="en-US" b="1" dirty="0" smtClean="0">
                <a:solidFill>
                  <a:srgbClr val="C52127"/>
                </a:solidFill>
                <a:effectLst>
                  <a:glow rad="101600">
                    <a:prstClr val="white">
                      <a:alpha val="40000"/>
                    </a:prstClr>
                  </a:glow>
                </a:effectLst>
              </a:rPr>
              <a:t>June-September 2013: </a:t>
            </a:r>
            <a:r>
              <a:rPr lang="en-US" dirty="0" smtClean="0">
                <a:solidFill>
                  <a:srgbClr val="C52127"/>
                </a:solidFill>
                <a:effectLst>
                  <a:glow rad="101600">
                    <a:prstClr val="white">
                      <a:alpha val="40000"/>
                    </a:prstClr>
                  </a:glow>
                </a:effectLst>
              </a:rPr>
              <a:t>Non-U.S. WorldCat Resource Sharing subscribers migrate to WorldShare</a:t>
            </a:r>
            <a:r>
              <a:rPr lang="en-US" baseline="30000" dirty="0" smtClean="0">
                <a:solidFill>
                  <a:schemeClr val="accent2"/>
                </a:solidFill>
                <a:cs typeface="Arial"/>
              </a:rPr>
              <a:t>®</a:t>
            </a:r>
            <a:r>
              <a:rPr lang="en-US" dirty="0" smtClean="0">
                <a:solidFill>
                  <a:srgbClr val="C52127"/>
                </a:solidFill>
                <a:effectLst>
                  <a:glow rad="101600">
                    <a:prstClr val="white">
                      <a:alpha val="40000"/>
                    </a:prstClr>
                  </a:glow>
                </a:effectLst>
              </a:rPr>
              <a:t> Interlibrary Loan</a:t>
            </a:r>
            <a:endParaRPr lang="en-US" dirty="0">
              <a:solidFill>
                <a:srgbClr val="C52127"/>
              </a:solidFill>
              <a:effectLst>
                <a:glow rad="101600">
                  <a:prstClr val="white">
                    <a:alpha val="40000"/>
                  </a:prstClr>
                </a:glow>
              </a:effectLst>
            </a:endParaRPr>
          </a:p>
        </p:txBody>
      </p:sp>
      <p:sp>
        <p:nvSpPr>
          <p:cNvPr id="57" name="TextBox 56"/>
          <p:cNvSpPr txBox="1"/>
          <p:nvPr/>
        </p:nvSpPr>
        <p:spPr>
          <a:xfrm>
            <a:off x="5715000" y="1219200"/>
            <a:ext cx="3053080" cy="923330"/>
          </a:xfrm>
          <a:prstGeom prst="rect">
            <a:avLst/>
          </a:prstGeom>
          <a:noFill/>
          <a:ln>
            <a:solidFill>
              <a:schemeClr val="tx1"/>
            </a:solidFill>
          </a:ln>
        </p:spPr>
        <p:txBody>
          <a:bodyPr wrap="none" rtlCol="0">
            <a:spAutoFit/>
          </a:bodyPr>
          <a:lstStyle/>
          <a:p>
            <a:pPr defTabSz="914400"/>
            <a:r>
              <a:rPr lang="en-US" b="1" dirty="0" smtClean="0">
                <a:solidFill>
                  <a:prstClr val="black"/>
                </a:solidFill>
              </a:rPr>
              <a:t>November 2013:</a:t>
            </a:r>
            <a:r>
              <a:rPr lang="en-US" dirty="0" smtClean="0">
                <a:solidFill>
                  <a:prstClr val="black"/>
                </a:solidFill>
              </a:rPr>
              <a:t/>
            </a:r>
            <a:br>
              <a:rPr lang="en-US" dirty="0" smtClean="0">
                <a:solidFill>
                  <a:prstClr val="black"/>
                </a:solidFill>
              </a:rPr>
            </a:br>
            <a:r>
              <a:rPr lang="en-US" dirty="0" smtClean="0">
                <a:solidFill>
                  <a:prstClr val="black"/>
                </a:solidFill>
              </a:rPr>
              <a:t>End of new requests in</a:t>
            </a:r>
            <a:br>
              <a:rPr lang="en-US" dirty="0" smtClean="0">
                <a:solidFill>
                  <a:prstClr val="black"/>
                </a:solidFill>
              </a:rPr>
            </a:br>
            <a:r>
              <a:rPr lang="en-US" dirty="0" smtClean="0">
                <a:solidFill>
                  <a:prstClr val="black"/>
                </a:solidFill>
              </a:rPr>
              <a:t>WorldCat Resource Sharing</a:t>
            </a:r>
            <a:endParaRPr lang="en-US" dirty="0">
              <a:solidFill>
                <a:prstClr val="black"/>
              </a:solidFill>
            </a:endParaRPr>
          </a:p>
        </p:txBody>
      </p:sp>
      <p:sp>
        <p:nvSpPr>
          <p:cNvPr id="58" name="TextBox 57"/>
          <p:cNvSpPr txBox="1"/>
          <p:nvPr/>
        </p:nvSpPr>
        <p:spPr>
          <a:xfrm>
            <a:off x="6082432" y="4643975"/>
            <a:ext cx="2775119" cy="923330"/>
          </a:xfrm>
          <a:prstGeom prst="rect">
            <a:avLst/>
          </a:prstGeom>
          <a:noFill/>
          <a:ln>
            <a:solidFill>
              <a:schemeClr val="tx1"/>
            </a:solidFill>
          </a:ln>
        </p:spPr>
        <p:txBody>
          <a:bodyPr wrap="none" rtlCol="0">
            <a:spAutoFit/>
          </a:bodyPr>
          <a:lstStyle/>
          <a:p>
            <a:pPr algn="r" defTabSz="914400"/>
            <a:r>
              <a:rPr lang="en-US" b="1" dirty="0" smtClean="0">
                <a:solidFill>
                  <a:prstClr val="black"/>
                </a:solidFill>
              </a:rPr>
              <a:t> January 3, 2014:</a:t>
            </a:r>
            <a:r>
              <a:rPr lang="en-US" dirty="0" smtClean="0">
                <a:solidFill>
                  <a:prstClr val="black"/>
                </a:solidFill>
              </a:rPr>
              <a:t>End of </a:t>
            </a:r>
            <a:br>
              <a:rPr lang="en-US" dirty="0" smtClean="0">
                <a:solidFill>
                  <a:prstClr val="black"/>
                </a:solidFill>
              </a:rPr>
            </a:br>
            <a:r>
              <a:rPr lang="en-US" dirty="0" smtClean="0">
                <a:solidFill>
                  <a:prstClr val="black"/>
                </a:solidFill>
              </a:rPr>
              <a:t>access to WorldCat </a:t>
            </a:r>
            <a:br>
              <a:rPr lang="en-US" dirty="0" smtClean="0">
                <a:solidFill>
                  <a:prstClr val="black"/>
                </a:solidFill>
              </a:rPr>
            </a:br>
            <a:r>
              <a:rPr lang="en-US" dirty="0" smtClean="0">
                <a:solidFill>
                  <a:prstClr val="black"/>
                </a:solidFill>
              </a:rPr>
              <a:t>Resource Sharing</a:t>
            </a:r>
            <a:endParaRPr lang="en-US" dirty="0">
              <a:solidFill>
                <a:prstClr val="black"/>
              </a:solidFill>
            </a:endParaRPr>
          </a:p>
        </p:txBody>
      </p:sp>
      <p:sp>
        <p:nvSpPr>
          <p:cNvPr id="67" name="Rectangle 66"/>
          <p:cNvSpPr/>
          <p:nvPr/>
        </p:nvSpPr>
        <p:spPr>
          <a:xfrm>
            <a:off x="2412728" y="3783938"/>
            <a:ext cx="6444823" cy="167731"/>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8" name="Rectangle 67"/>
          <p:cNvSpPr/>
          <p:nvPr/>
        </p:nvSpPr>
        <p:spPr>
          <a:xfrm>
            <a:off x="4715631" y="3951669"/>
            <a:ext cx="1998737" cy="13765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dirty="0">
              <a:solidFill>
                <a:prstClr val="white"/>
              </a:solidFill>
            </a:endParaRPr>
          </a:p>
        </p:txBody>
      </p:sp>
      <p:cxnSp>
        <p:nvCxnSpPr>
          <p:cNvPr id="82" name="Straight Connector 81"/>
          <p:cNvCxnSpPr/>
          <p:nvPr/>
        </p:nvCxnSpPr>
        <p:spPr>
          <a:xfrm>
            <a:off x="8146073" y="2142530"/>
            <a:ext cx="0" cy="1666879"/>
          </a:xfrm>
          <a:prstGeom prst="line">
            <a:avLst/>
          </a:prstGeom>
          <a:ln w="5715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8836193" y="4245603"/>
            <a:ext cx="0" cy="398372"/>
          </a:xfrm>
          <a:prstGeom prst="line">
            <a:avLst/>
          </a:prstGeom>
          <a:ln w="57150">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pic>
        <p:nvPicPr>
          <p:cNvPr id="164866" name="Picture 2" descr="http://www.oclc.org/content/dam/oclc/common/images/logos/new/WorldShare/WorldShare_Logo_H_Color.png"/>
          <p:cNvPicPr>
            <a:picLocks noChangeAspect="1" noChangeArrowheads="1"/>
          </p:cNvPicPr>
          <p:nvPr/>
        </p:nvPicPr>
        <p:blipFill>
          <a:blip r:embed="rId3"/>
          <a:srcRect b="20651"/>
          <a:stretch>
            <a:fillRect/>
          </a:stretch>
        </p:blipFill>
        <p:spPr bwMode="auto">
          <a:xfrm>
            <a:off x="6498265" y="807"/>
            <a:ext cx="2433904" cy="652286"/>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7" grpId="0" animBg="1"/>
      <p:bldP spid="58"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Manage Constant Data in Service Configuration</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30</a:t>
            </a:fld>
            <a:endParaRPr lang="en-US" dirty="0">
              <a:solidFill>
                <a:prstClr val="black">
                  <a:tint val="75000"/>
                </a:prstClr>
              </a:solidFill>
            </a:endParaRPr>
          </a:p>
        </p:txBody>
      </p:sp>
      <p:sp>
        <p:nvSpPr>
          <p:cNvPr id="11" name="Content Placeholder 8"/>
          <p:cNvSpPr txBox="1">
            <a:spLocks/>
          </p:cNvSpPr>
          <p:nvPr/>
        </p:nvSpPr>
        <p:spPr>
          <a:xfrm>
            <a:off x="685800" y="838200"/>
            <a:ext cx="7702551" cy="5334000"/>
          </a:xfrm>
          <a:prstGeom prst="rect">
            <a:avLst/>
          </a:prstGeom>
        </p:spPr>
        <p:txBody>
          <a:bodyPr/>
          <a:lstStyle/>
          <a:p>
            <a:pPr marL="233363" indent="-233363" defTabSz="457200" fontAlgn="auto">
              <a:lnSpc>
                <a:spcPct val="110000"/>
              </a:lnSpc>
              <a:spcBef>
                <a:spcPts val="900"/>
              </a:spcBef>
              <a:spcAft>
                <a:spcPts val="0"/>
              </a:spcAft>
              <a:buFont typeface="Arial"/>
              <a:buChar char="•"/>
            </a:pPr>
            <a:endParaRPr lang="en-US" b="0" dirty="0">
              <a:solidFill>
                <a:prstClr val="black"/>
              </a:solidFill>
              <a:latin typeface="Arial"/>
              <a:cs typeface="Arial"/>
            </a:endParaRPr>
          </a:p>
        </p:txBody>
      </p:sp>
      <p:sp>
        <p:nvSpPr>
          <p:cNvPr id="5" name="Content Placeholder 2"/>
          <p:cNvSpPr txBox="1">
            <a:spLocks/>
          </p:cNvSpPr>
          <p:nvPr/>
        </p:nvSpPr>
        <p:spPr>
          <a:xfrm>
            <a:off x="685800" y="838200"/>
            <a:ext cx="8077200" cy="4691064"/>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p:txBody>
      </p:sp>
      <p:pic>
        <p:nvPicPr>
          <p:cNvPr id="2050" name="Picture 2"/>
          <p:cNvPicPr>
            <a:picLocks noChangeAspect="1" noChangeArrowheads="1"/>
          </p:cNvPicPr>
          <p:nvPr/>
        </p:nvPicPr>
        <p:blipFill>
          <a:blip r:embed="rId3" cstate="print"/>
          <a:srcRect/>
          <a:stretch>
            <a:fillRect/>
          </a:stretch>
        </p:blipFill>
        <p:spPr bwMode="auto">
          <a:xfrm>
            <a:off x="137786" y="1219200"/>
            <a:ext cx="8815220" cy="4466500"/>
          </a:xfrm>
          <a:prstGeom prst="rect">
            <a:avLst/>
          </a:prstGeom>
          <a:noFill/>
          <a:ln w="9525">
            <a:solidFill>
              <a:schemeClr val="tx1"/>
            </a:solidFill>
            <a:miter lim="800000"/>
            <a:headEnd/>
            <a:tailEnd/>
          </a:ln>
        </p:spPr>
      </p:pic>
      <p:sp>
        <p:nvSpPr>
          <p:cNvPr id="9" name="Oval 8"/>
          <p:cNvSpPr/>
          <p:nvPr/>
        </p:nvSpPr>
        <p:spPr>
          <a:xfrm>
            <a:off x="6858000" y="4953000"/>
            <a:ext cx="2286000" cy="609600"/>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0" y="2743200"/>
            <a:ext cx="2286000" cy="609600"/>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0" y="3429000"/>
            <a:ext cx="2286000" cy="609600"/>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cosentim\AppData\Local\Temp\SNAGHTMLc6aa3fd.PNG"/>
          <p:cNvPicPr>
            <a:picLocks noChangeAspect="1" noChangeArrowheads="1"/>
          </p:cNvPicPr>
          <p:nvPr/>
        </p:nvPicPr>
        <p:blipFill>
          <a:blip r:embed="rId3" cstate="print"/>
          <a:srcRect l="7086" t="16430" r="6116" b="14060"/>
          <a:stretch>
            <a:fillRect/>
          </a:stretch>
        </p:blipFill>
        <p:spPr bwMode="auto">
          <a:xfrm>
            <a:off x="557408" y="1066800"/>
            <a:ext cx="8010698" cy="4495800"/>
          </a:xfrm>
          <a:prstGeom prst="rect">
            <a:avLst/>
          </a:prstGeom>
          <a:noFill/>
          <a:ln>
            <a:solidFill>
              <a:schemeClr val="tx1"/>
            </a:solidFill>
          </a:ln>
        </p:spPr>
      </p:pic>
      <p:sp>
        <p:nvSpPr>
          <p:cNvPr id="19" name="Title 18"/>
          <p:cNvSpPr>
            <a:spLocks noGrp="1"/>
          </p:cNvSpPr>
          <p:nvPr>
            <p:ph type="title"/>
          </p:nvPr>
        </p:nvSpPr>
        <p:spPr/>
        <p:txBody>
          <a:bodyPr/>
          <a:lstStyle/>
          <a:p>
            <a:r>
              <a:rPr lang="en-US" dirty="0" smtClean="0"/>
              <a:t>Manage Constant Data in Service Configuration</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31</a:t>
            </a:fld>
            <a:endParaRPr lang="en-US" dirty="0">
              <a:solidFill>
                <a:prstClr val="black">
                  <a:tint val="75000"/>
                </a:prstClr>
              </a:solidFill>
            </a:endParaRPr>
          </a:p>
        </p:txBody>
      </p:sp>
      <p:sp>
        <p:nvSpPr>
          <p:cNvPr id="11" name="Content Placeholder 8"/>
          <p:cNvSpPr txBox="1">
            <a:spLocks/>
          </p:cNvSpPr>
          <p:nvPr/>
        </p:nvSpPr>
        <p:spPr>
          <a:xfrm>
            <a:off x="685800" y="838200"/>
            <a:ext cx="7702551" cy="5334000"/>
          </a:xfrm>
          <a:prstGeom prst="rect">
            <a:avLst/>
          </a:prstGeom>
        </p:spPr>
        <p:txBody>
          <a:bodyPr/>
          <a:lstStyle/>
          <a:p>
            <a:pPr marL="233363" indent="-233363" defTabSz="457200" fontAlgn="auto">
              <a:lnSpc>
                <a:spcPct val="110000"/>
              </a:lnSpc>
              <a:spcBef>
                <a:spcPts val="900"/>
              </a:spcBef>
              <a:spcAft>
                <a:spcPts val="0"/>
              </a:spcAft>
              <a:buFont typeface="Arial"/>
              <a:buChar char="•"/>
            </a:pPr>
            <a:endParaRPr lang="en-US" b="0" dirty="0">
              <a:solidFill>
                <a:prstClr val="black"/>
              </a:solidFill>
              <a:latin typeface="Arial"/>
              <a:cs typeface="Arial"/>
            </a:endParaRPr>
          </a:p>
        </p:txBody>
      </p:sp>
      <p:sp>
        <p:nvSpPr>
          <p:cNvPr id="5" name="Content Placeholder 2"/>
          <p:cNvSpPr txBox="1">
            <a:spLocks/>
          </p:cNvSpPr>
          <p:nvPr/>
        </p:nvSpPr>
        <p:spPr>
          <a:xfrm>
            <a:off x="685800" y="838200"/>
            <a:ext cx="8077200" cy="4691064"/>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p:txBody>
      </p:sp>
      <p:sp>
        <p:nvSpPr>
          <p:cNvPr id="9" name="Oval 8"/>
          <p:cNvSpPr/>
          <p:nvPr/>
        </p:nvSpPr>
        <p:spPr>
          <a:xfrm>
            <a:off x="6400800" y="5029200"/>
            <a:ext cx="2286000" cy="609600"/>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0" y="2743200"/>
            <a:ext cx="2286000" cy="609600"/>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0" y="3657600"/>
            <a:ext cx="2286000" cy="609600"/>
          </a:xfrm>
          <a:prstGeom prst="ellipse">
            <a:avLst/>
          </a:prstGeom>
          <a:noFill/>
          <a:ln w="381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Helpful Info- WorldShare ILL &amp; associated modules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pPr/>
              <a:t>32</a:t>
            </a:fld>
            <a:endParaRPr lang="en-US" dirty="0"/>
          </a:p>
        </p:txBody>
      </p:sp>
      <p:sp>
        <p:nvSpPr>
          <p:cNvPr id="4" name="Content Placeholder 8"/>
          <p:cNvSpPr txBox="1">
            <a:spLocks/>
          </p:cNvSpPr>
          <p:nvPr/>
        </p:nvSpPr>
        <p:spPr>
          <a:xfrm>
            <a:off x="720727" y="838200"/>
            <a:ext cx="7702551" cy="5300665"/>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The Policies Directory will stay the same:</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No major changes</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lang="en-US" sz="2400" b="0" dirty="0" smtClean="0">
                <a:solidFill>
                  <a:schemeClr val="tx1"/>
                </a:solidFill>
                <a:latin typeface="Arial"/>
                <a:cs typeface="Arial"/>
              </a:rPr>
              <a:t>Can access Policies Directory from WorldShare ILL</a:t>
            </a:r>
          </a:p>
          <a:p>
            <a:pPr marL="233363" marR="0" lvl="0" indent="-233363" algn="l" defTabSz="457200" rtl="0" eaLnBrk="1" fontAlgn="auto" latinLnBrk="0" hangingPunct="1">
              <a:lnSpc>
                <a:spcPct val="110000"/>
              </a:lnSpc>
              <a:spcBef>
                <a:spcPts val="9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Make sure your policies are up</a:t>
            </a:r>
            <a:r>
              <a:rPr kumimoji="0" lang="en-US" sz="2400" b="0" i="0" u="none" strike="noStrike" kern="1200" cap="none" spc="0" normalizeH="0" noProof="0" dirty="0" smtClean="0">
                <a:ln>
                  <a:noFill/>
                </a:ln>
                <a:solidFill>
                  <a:schemeClr val="tx1"/>
                </a:solidFill>
                <a:effectLst/>
                <a:uLnTx/>
                <a:uFillTx/>
                <a:latin typeface="Arial"/>
                <a:ea typeface="+mn-ea"/>
                <a:cs typeface="Arial"/>
              </a:rPr>
              <a:t> to date!</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p:txBody>
      </p:sp>
      <p:pic>
        <p:nvPicPr>
          <p:cNvPr id="5" name="Picture 2"/>
          <p:cNvPicPr>
            <a:picLocks noChangeAspect="1" noChangeArrowheads="1"/>
          </p:cNvPicPr>
          <p:nvPr/>
        </p:nvPicPr>
        <p:blipFill>
          <a:blip r:embed="rId3" cstate="print"/>
          <a:srcRect/>
          <a:stretch>
            <a:fillRect/>
          </a:stretch>
        </p:blipFill>
        <p:spPr bwMode="auto">
          <a:xfrm>
            <a:off x="297875" y="1588325"/>
            <a:ext cx="8458200" cy="1172870"/>
          </a:xfrm>
          <a:prstGeom prst="rect">
            <a:avLst/>
          </a:prstGeom>
          <a:noFill/>
          <a:ln w="9525">
            <a:noFill/>
            <a:miter lim="800000"/>
            <a:headEnd/>
            <a:tailEnd/>
          </a:ln>
        </p:spPr>
      </p:pic>
      <p:sp>
        <p:nvSpPr>
          <p:cNvPr id="6" name="TextBox 5"/>
          <p:cNvSpPr txBox="1"/>
          <p:nvPr/>
        </p:nvSpPr>
        <p:spPr>
          <a:xfrm>
            <a:off x="526475" y="1664525"/>
            <a:ext cx="6705600" cy="104644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rPr>
              <a:t>ILL Policies Directory- </a:t>
            </a:r>
          </a:p>
          <a:p>
            <a:pPr marL="0" marR="0" lvl="0" indent="0" defTabSz="914400" eaLnBrk="1" fontAlgn="auto" latinLnBrk="0" hangingPunct="1">
              <a:lnSpc>
                <a:spcPct val="100000"/>
              </a:lnSpc>
              <a:spcBef>
                <a:spcPts val="0"/>
              </a:spcBef>
              <a:spcAft>
                <a:spcPts val="0"/>
              </a:spcAft>
              <a:buClrTx/>
              <a:buSzTx/>
              <a:buFontTx/>
              <a:buNone/>
              <a:tabLst/>
              <a:defRPr/>
            </a:pPr>
            <a:r>
              <a:rPr lang="en-US" sz="2200" b="0" u="sng" kern="0" dirty="0" smtClean="0">
                <a:solidFill>
                  <a:schemeClr val="bg1">
                    <a:lumMod val="85000"/>
                  </a:schemeClr>
                </a:solidFill>
              </a:rPr>
              <a:t>https://illpolicies.oclc.org/</a:t>
            </a:r>
            <a:endParaRPr kumimoji="0" lang="en-US" sz="2200" b="0" i="0" u="none" strike="noStrike" kern="0" cap="none" spc="0" normalizeH="0" baseline="0" noProof="0" dirty="0" smtClean="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Helpful Info- WorldShare ILL &amp; associated modules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33</a:t>
            </a:fld>
            <a:endParaRPr lang="en-US" dirty="0">
              <a:solidFill>
                <a:prstClr val="black">
                  <a:tint val="75000"/>
                </a:prstClr>
              </a:solidFill>
            </a:endParaRPr>
          </a:p>
        </p:txBody>
      </p:sp>
      <p:sp>
        <p:nvSpPr>
          <p:cNvPr id="11" name="Content Placeholder 8"/>
          <p:cNvSpPr txBox="1">
            <a:spLocks/>
          </p:cNvSpPr>
          <p:nvPr/>
        </p:nvSpPr>
        <p:spPr>
          <a:xfrm>
            <a:off x="685800" y="838200"/>
            <a:ext cx="7702551" cy="5334000"/>
          </a:xfrm>
          <a:prstGeom prst="rect">
            <a:avLst/>
          </a:prstGeom>
        </p:spPr>
        <p:txBody>
          <a:bodyPr/>
          <a:lstStyle/>
          <a:p>
            <a:pPr marL="233363" indent="-233363" defTabSz="457200" fontAlgn="auto">
              <a:lnSpc>
                <a:spcPct val="110000"/>
              </a:lnSpc>
              <a:spcBef>
                <a:spcPts val="900"/>
              </a:spcBef>
              <a:spcAft>
                <a:spcPts val="0"/>
              </a:spcAft>
              <a:buFont typeface="Arial"/>
              <a:buChar char="•"/>
            </a:pPr>
            <a:endParaRPr lang="en-US" b="0" dirty="0">
              <a:solidFill>
                <a:prstClr val="black"/>
              </a:solidFill>
              <a:latin typeface="Arial"/>
              <a:cs typeface="Arial"/>
            </a:endParaRPr>
          </a:p>
        </p:txBody>
      </p:sp>
      <p:sp>
        <p:nvSpPr>
          <p:cNvPr id="5" name="Content Placeholder 2"/>
          <p:cNvSpPr txBox="1">
            <a:spLocks/>
          </p:cNvSpPr>
          <p:nvPr/>
        </p:nvSpPr>
        <p:spPr>
          <a:xfrm>
            <a:off x="685800" y="914400"/>
            <a:ext cx="7702551" cy="4691064"/>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OCLC Statistics Portal:   </a:t>
            </a:r>
            <a:r>
              <a:rPr kumimoji="0" lang="en-US" sz="2400" b="0" i="0" u="sng" strike="noStrike" kern="1200" cap="none" spc="0" normalizeH="0" baseline="0" noProof="0" dirty="0" smtClean="0">
                <a:ln>
                  <a:noFill/>
                </a:ln>
                <a:solidFill>
                  <a:schemeClr val="tx1"/>
                </a:solidFill>
                <a:effectLst/>
                <a:uLnTx/>
                <a:uFillTx/>
                <a:latin typeface="Arial"/>
                <a:ea typeface="+mn-ea"/>
                <a:cs typeface="Arial"/>
                <a:hlinkClick r:id="rId3"/>
              </a:rPr>
              <a:t>http://www.stats.oclc.org</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pic>
        <p:nvPicPr>
          <p:cNvPr id="6" name="Picture 5"/>
          <p:cNvPicPr>
            <a:picLocks noChangeAspect="1" noChangeArrowheads="1"/>
          </p:cNvPicPr>
          <p:nvPr/>
        </p:nvPicPr>
        <p:blipFill>
          <a:blip r:embed="rId4" cstate="print"/>
          <a:srcRect l="2150"/>
          <a:stretch>
            <a:fillRect/>
          </a:stretch>
        </p:blipFill>
        <p:spPr bwMode="auto">
          <a:xfrm>
            <a:off x="990600" y="1600200"/>
            <a:ext cx="7349488" cy="4708160"/>
          </a:xfrm>
          <a:prstGeom prst="rect">
            <a:avLst/>
          </a:prstGeom>
          <a:noFill/>
          <a:ln w="9525">
            <a:solidFill>
              <a:schemeClr val="accent1">
                <a:lumMod val="75000"/>
              </a:schemeClr>
            </a:solid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Helpful Info- WorldShare ILL &amp; associated modules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34</a:t>
            </a:fld>
            <a:endParaRPr lang="en-US" dirty="0">
              <a:solidFill>
                <a:prstClr val="black">
                  <a:tint val="75000"/>
                </a:prstClr>
              </a:solidFill>
            </a:endParaRPr>
          </a:p>
        </p:txBody>
      </p:sp>
      <p:sp>
        <p:nvSpPr>
          <p:cNvPr id="11" name="Content Placeholder 8"/>
          <p:cNvSpPr txBox="1">
            <a:spLocks/>
          </p:cNvSpPr>
          <p:nvPr/>
        </p:nvSpPr>
        <p:spPr>
          <a:xfrm>
            <a:off x="685800" y="838200"/>
            <a:ext cx="7702551" cy="5334000"/>
          </a:xfrm>
          <a:prstGeom prst="rect">
            <a:avLst/>
          </a:prstGeom>
        </p:spPr>
        <p:txBody>
          <a:bodyPr/>
          <a:lstStyle/>
          <a:p>
            <a:pPr marL="233363" indent="-233363" defTabSz="457200" fontAlgn="auto">
              <a:lnSpc>
                <a:spcPct val="110000"/>
              </a:lnSpc>
              <a:spcBef>
                <a:spcPts val="900"/>
              </a:spcBef>
              <a:spcAft>
                <a:spcPts val="0"/>
              </a:spcAft>
              <a:buFont typeface="Arial"/>
              <a:buChar char="•"/>
            </a:pPr>
            <a:endParaRPr lang="en-US" b="0" dirty="0">
              <a:solidFill>
                <a:prstClr val="black"/>
              </a:solidFill>
              <a:latin typeface="Arial"/>
              <a:cs typeface="Arial"/>
            </a:endParaRPr>
          </a:p>
        </p:txBody>
      </p:sp>
      <p:sp>
        <p:nvSpPr>
          <p:cNvPr id="5" name="Content Placeholder 2"/>
          <p:cNvSpPr txBox="1">
            <a:spLocks/>
          </p:cNvSpPr>
          <p:nvPr/>
        </p:nvSpPr>
        <p:spPr>
          <a:xfrm>
            <a:off x="685800" y="914400"/>
            <a:ext cx="7702551" cy="4691064"/>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OCLC Statistics Portal:   </a:t>
            </a:r>
            <a:r>
              <a:rPr kumimoji="0" lang="en-US" sz="2400" b="0" i="0" u="sng" strike="noStrike" kern="1200" cap="none" spc="0" normalizeH="0" baseline="0" noProof="0" dirty="0" smtClean="0">
                <a:ln>
                  <a:noFill/>
                </a:ln>
                <a:solidFill>
                  <a:schemeClr val="tx1"/>
                </a:solidFill>
                <a:effectLst/>
                <a:uLnTx/>
                <a:uFillTx/>
                <a:latin typeface="Arial"/>
                <a:ea typeface="+mn-ea"/>
                <a:cs typeface="Arial"/>
                <a:hlinkClick r:id="rId3"/>
              </a:rPr>
              <a:t>http://www.stats.oclc.org</a:t>
            </a:r>
            <a:endParaRPr kumimoji="0" lang="en-US" sz="2400" b="0" i="0" u="sng"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0" i="0" u="none" strike="noStrike" kern="1200" cap="none" spc="0" normalizeH="0" baseline="0" noProof="0" dirty="0" smtClean="0">
                <a:ln>
                  <a:noFill/>
                </a:ln>
                <a:solidFill>
                  <a:srgbClr val="000000"/>
                </a:solidFill>
                <a:effectLst/>
                <a:uLnTx/>
                <a:uFillTx/>
                <a:latin typeface="+mj-lt"/>
                <a:ea typeface="+mn-ea"/>
                <a:cs typeface="Arial"/>
              </a:rPr>
              <a:t>For now, use your 9-digit Authorization Number and Password from WorldCat Resource Sharing to log in to the Usage Statistics Portal</a:t>
            </a: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pic>
        <p:nvPicPr>
          <p:cNvPr id="6" name="Picture 2"/>
          <p:cNvPicPr>
            <a:picLocks noChangeAspect="1" noChangeArrowheads="1"/>
          </p:cNvPicPr>
          <p:nvPr/>
        </p:nvPicPr>
        <p:blipFill>
          <a:blip r:embed="rId4" cstate="print"/>
          <a:srcRect b="40022"/>
          <a:stretch>
            <a:fillRect/>
          </a:stretch>
        </p:blipFill>
        <p:spPr bwMode="auto">
          <a:xfrm>
            <a:off x="3863173" y="2762714"/>
            <a:ext cx="1755574" cy="3399810"/>
          </a:xfrm>
          <a:prstGeom prst="rect">
            <a:avLst/>
          </a:prstGeom>
          <a:noFill/>
          <a:ln w="9525">
            <a:solidFill>
              <a:schemeClr val="tx1"/>
            </a:solidFill>
            <a:miter lim="800000"/>
            <a:headEnd/>
            <a:tailEnd/>
          </a:ln>
        </p:spPr>
      </p:pic>
      <p:pic>
        <p:nvPicPr>
          <p:cNvPr id="9" name="Picture 2" descr="http://www.oclc.org/content/dam/oclc/common/images/logos/new/WorldShare/WorldShare_Logo_V_Color.png"/>
          <p:cNvPicPr>
            <a:picLocks noChangeAspect="1" noChangeArrowheads="1"/>
          </p:cNvPicPr>
          <p:nvPr/>
        </p:nvPicPr>
        <p:blipFill>
          <a:blip r:embed="rId5"/>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WorldShare</a:t>
            </a:r>
            <a:r>
              <a:rPr lang="en-US" baseline="30000" dirty="0" smtClean="0">
                <a:cs typeface="Arial"/>
              </a:rPr>
              <a:t>®</a:t>
            </a:r>
            <a:r>
              <a:rPr lang="en-US" dirty="0" smtClean="0"/>
              <a:t> ILL Training</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35</a:t>
            </a:fld>
            <a:endParaRPr lang="en-US" dirty="0">
              <a:solidFill>
                <a:prstClr val="black">
                  <a:tint val="75000"/>
                </a:prstClr>
              </a:solidFill>
            </a:endParaRPr>
          </a:p>
        </p:txBody>
      </p:sp>
      <p:sp>
        <p:nvSpPr>
          <p:cNvPr id="4" name="Content Placeholder 8"/>
          <p:cNvSpPr txBox="1">
            <a:spLocks/>
          </p:cNvSpPr>
          <p:nvPr/>
        </p:nvSpPr>
        <p:spPr>
          <a:xfrm>
            <a:off x="720727" y="838201"/>
            <a:ext cx="8194673" cy="1600199"/>
          </a:xfrm>
          <a:prstGeom prst="rect">
            <a:avLst/>
          </a:prstGeom>
        </p:spPr>
        <p:txBody>
          <a:bodyPr/>
          <a:lstStyle/>
          <a:p>
            <a:pPr marL="233363" indent="-233363">
              <a:lnSpc>
                <a:spcPct val="110000"/>
              </a:lnSpc>
              <a:spcBef>
                <a:spcPts val="900"/>
              </a:spcBef>
              <a:defRPr/>
            </a:pPr>
            <a:r>
              <a:rPr lang="en-US" sz="2400" b="0" dirty="0" smtClean="0">
                <a:solidFill>
                  <a:prstClr val="black"/>
                </a:solidFill>
                <a:latin typeface="Arial"/>
                <a:cs typeface="Arial"/>
              </a:rPr>
              <a:t>Tutorials for WorldShare</a:t>
            </a:r>
            <a:r>
              <a:rPr lang="en-US" sz="2400" baseline="30000" dirty="0" smtClean="0">
                <a:solidFill>
                  <a:prstClr val="black"/>
                </a:solidFill>
              </a:rPr>
              <a:t>®</a:t>
            </a:r>
            <a:r>
              <a:rPr lang="en-US" sz="2400" b="0" dirty="0" smtClean="0">
                <a:solidFill>
                  <a:prstClr val="black"/>
                </a:solidFill>
                <a:latin typeface="Arial"/>
                <a:cs typeface="Arial"/>
              </a:rPr>
              <a:t> ILL are available at this site:</a:t>
            </a:r>
          </a:p>
          <a:p>
            <a:pPr marL="233363" indent="-233363" defTabSz="457200" fontAlgn="auto">
              <a:lnSpc>
                <a:spcPct val="110000"/>
              </a:lnSpc>
              <a:spcBef>
                <a:spcPts val="900"/>
              </a:spcBef>
              <a:spcAft>
                <a:spcPts val="0"/>
              </a:spcAft>
              <a:defRPr/>
            </a:pPr>
            <a:r>
              <a:rPr lang="en-US" sz="2400" b="0" dirty="0" smtClean="0">
                <a:solidFill>
                  <a:prstClr val="black"/>
                </a:solidFill>
                <a:latin typeface="Arial"/>
                <a:cs typeface="Arial"/>
                <a:hlinkClick r:id="rId3"/>
              </a:rPr>
              <a:t>http://www.oclc.org/support/training/portfolios/resource-sharing/worldshare-ill.en.html</a:t>
            </a:r>
            <a:r>
              <a:rPr lang="en-US" sz="2400" b="0" dirty="0" smtClean="0">
                <a:solidFill>
                  <a:prstClr val="black"/>
                </a:solidFill>
                <a:latin typeface="Arial"/>
                <a:cs typeface="Arial"/>
              </a:rPr>
              <a:t> </a:t>
            </a:r>
          </a:p>
          <a:p>
            <a:pPr marL="233363" indent="-233363" defTabSz="457200" fontAlgn="auto">
              <a:lnSpc>
                <a:spcPct val="110000"/>
              </a:lnSpc>
              <a:spcBef>
                <a:spcPts val="900"/>
              </a:spcBef>
              <a:spcAft>
                <a:spcPts val="0"/>
              </a:spcAft>
              <a:defRPr/>
            </a:pPr>
            <a:endParaRPr lang="en-US" b="0" dirty="0" smtClean="0">
              <a:solidFill>
                <a:prstClr val="black"/>
              </a:solidFill>
              <a:latin typeface="Arial"/>
              <a:cs typeface="Arial"/>
            </a:endParaRPr>
          </a:p>
          <a:p>
            <a:pPr marL="690563" lvl="1" indent="-233363" defTabSz="457200" fontAlgn="auto">
              <a:lnSpc>
                <a:spcPct val="110000"/>
              </a:lnSpc>
              <a:spcBef>
                <a:spcPts val="900"/>
              </a:spcBef>
              <a:spcAft>
                <a:spcPts val="0"/>
              </a:spcAft>
              <a:buFont typeface="Arial"/>
              <a:buChar char="•"/>
            </a:pPr>
            <a:endParaRPr lang="en-US" b="0" dirty="0" smtClean="0">
              <a:solidFill>
                <a:prstClr val="black"/>
              </a:solidFill>
              <a:latin typeface="Arial"/>
              <a:cs typeface="Arial"/>
            </a:endParaRPr>
          </a:p>
          <a:p>
            <a:pPr marL="233363" indent="-233363" defTabSz="457200" fontAlgn="auto">
              <a:lnSpc>
                <a:spcPct val="110000"/>
              </a:lnSpc>
              <a:spcBef>
                <a:spcPts val="900"/>
              </a:spcBef>
              <a:spcAft>
                <a:spcPts val="0"/>
              </a:spcAft>
              <a:buFont typeface="Arial"/>
              <a:buChar char="•"/>
              <a:defRPr/>
            </a:pPr>
            <a:endParaRPr lang="en-US" b="0" dirty="0" smtClean="0">
              <a:solidFill>
                <a:prstClr val="black"/>
              </a:solidFill>
              <a:latin typeface="Arial"/>
              <a:cs typeface="Arial"/>
            </a:endParaRPr>
          </a:p>
          <a:p>
            <a:pPr marL="233363" indent="-233363" defTabSz="457200" fontAlgn="auto">
              <a:lnSpc>
                <a:spcPct val="110000"/>
              </a:lnSpc>
              <a:spcBef>
                <a:spcPts val="900"/>
              </a:spcBef>
              <a:spcAft>
                <a:spcPts val="0"/>
              </a:spcAft>
              <a:buFont typeface="Arial"/>
              <a:buChar char="•"/>
              <a:defRPr/>
            </a:pPr>
            <a:endParaRPr lang="en-US" b="0" dirty="0" smtClean="0">
              <a:solidFill>
                <a:prstClr val="black"/>
              </a:solidFill>
              <a:latin typeface="Arial"/>
              <a:cs typeface="Arial"/>
            </a:endParaRPr>
          </a:p>
        </p:txBody>
      </p:sp>
      <p:pic>
        <p:nvPicPr>
          <p:cNvPr id="2049" name="Picture 1"/>
          <p:cNvPicPr>
            <a:picLocks noChangeAspect="1" noChangeArrowheads="1"/>
          </p:cNvPicPr>
          <p:nvPr/>
        </p:nvPicPr>
        <p:blipFill>
          <a:blip r:embed="rId4"/>
          <a:srcRect/>
          <a:stretch>
            <a:fillRect/>
          </a:stretch>
        </p:blipFill>
        <p:spPr bwMode="auto">
          <a:xfrm>
            <a:off x="613184" y="2455620"/>
            <a:ext cx="6292932" cy="3489004"/>
          </a:xfrm>
          <a:prstGeom prst="rect">
            <a:avLst/>
          </a:prstGeom>
          <a:noFill/>
          <a:ln w="9525">
            <a:solidFill>
              <a:schemeClr val="tx1"/>
            </a:solidFill>
            <a:miter lim="800000"/>
            <a:headEnd/>
            <a:tailEnd/>
          </a:ln>
        </p:spPr>
      </p:pic>
      <p:pic>
        <p:nvPicPr>
          <p:cNvPr id="9" name="Picture 2" descr="http://www.oclc.org/content/dam/oclc/common/images/logos/new/WorldShare/WorldShare_Logo_V_Color.png"/>
          <p:cNvPicPr>
            <a:picLocks noChangeAspect="1" noChangeArrowheads="1"/>
          </p:cNvPicPr>
          <p:nvPr/>
        </p:nvPicPr>
        <p:blipFill>
          <a:blip r:embed="rId5"/>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WorldShare</a:t>
            </a:r>
            <a:r>
              <a:rPr lang="en-US" baseline="30000" dirty="0" smtClean="0">
                <a:cs typeface="Arial"/>
              </a:rPr>
              <a:t>®</a:t>
            </a:r>
            <a:r>
              <a:rPr lang="en-US" dirty="0" smtClean="0"/>
              <a:t> ILL Documentation</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36</a:t>
            </a:fld>
            <a:endParaRPr lang="en-US" dirty="0">
              <a:solidFill>
                <a:prstClr val="black">
                  <a:tint val="75000"/>
                </a:prstClr>
              </a:solidFill>
            </a:endParaRPr>
          </a:p>
        </p:txBody>
      </p:sp>
      <p:sp>
        <p:nvSpPr>
          <p:cNvPr id="4" name="Content Placeholder 8"/>
          <p:cNvSpPr txBox="1">
            <a:spLocks/>
          </p:cNvSpPr>
          <p:nvPr/>
        </p:nvSpPr>
        <p:spPr>
          <a:xfrm>
            <a:off x="720727" y="838201"/>
            <a:ext cx="8194673" cy="1600199"/>
          </a:xfrm>
          <a:prstGeom prst="rect">
            <a:avLst/>
          </a:prstGeom>
        </p:spPr>
        <p:txBody>
          <a:bodyPr/>
          <a:lstStyle/>
          <a:p>
            <a:pPr marL="233363" indent="-233363">
              <a:lnSpc>
                <a:spcPct val="110000"/>
              </a:lnSpc>
              <a:spcBef>
                <a:spcPts val="900"/>
              </a:spcBef>
              <a:defRPr/>
            </a:pPr>
            <a:r>
              <a:rPr lang="en-US" sz="2400" b="0" dirty="0" smtClean="0">
                <a:solidFill>
                  <a:prstClr val="black"/>
                </a:solidFill>
                <a:latin typeface="Arial"/>
                <a:cs typeface="Arial"/>
              </a:rPr>
              <a:t>Documentation for WorldShare</a:t>
            </a:r>
            <a:r>
              <a:rPr lang="en-US" sz="2400" baseline="30000" dirty="0" smtClean="0">
                <a:solidFill>
                  <a:prstClr val="black"/>
                </a:solidFill>
              </a:rPr>
              <a:t>®</a:t>
            </a:r>
            <a:r>
              <a:rPr lang="en-US" sz="2400" b="0" dirty="0" smtClean="0">
                <a:solidFill>
                  <a:prstClr val="black"/>
                </a:solidFill>
                <a:latin typeface="Arial"/>
                <a:cs typeface="Arial"/>
              </a:rPr>
              <a:t> ILL:</a:t>
            </a:r>
            <a:r>
              <a:rPr lang="en-US" sz="2400" dirty="0" smtClean="0">
                <a:solidFill>
                  <a:prstClr val="black"/>
                </a:solidFill>
                <a:latin typeface="Arial"/>
                <a:cs typeface="Arial"/>
              </a:rPr>
              <a:t/>
            </a:r>
            <a:br>
              <a:rPr lang="en-US" sz="2400" dirty="0" smtClean="0">
                <a:solidFill>
                  <a:prstClr val="black"/>
                </a:solidFill>
                <a:latin typeface="Arial"/>
                <a:cs typeface="Arial"/>
              </a:rPr>
            </a:br>
            <a:r>
              <a:rPr lang="en-US" sz="2400" dirty="0" smtClean="0">
                <a:solidFill>
                  <a:prstClr val="black"/>
                </a:solidFill>
                <a:cs typeface="Arial"/>
                <a:hlinkClick r:id="rId3"/>
              </a:rPr>
              <a:t>http://www.oclc.org/support/services/worldshare-ill/documentation.en.html</a:t>
            </a:r>
            <a:r>
              <a:rPr lang="en-US" sz="2400" dirty="0" smtClean="0">
                <a:solidFill>
                  <a:prstClr val="black"/>
                </a:solidFill>
                <a:cs typeface="Arial"/>
              </a:rPr>
              <a:t> </a:t>
            </a:r>
            <a:endParaRPr lang="en-US" b="0" dirty="0" smtClean="0">
              <a:solidFill>
                <a:prstClr val="black"/>
              </a:solidFill>
              <a:latin typeface="Arial"/>
              <a:cs typeface="Arial"/>
            </a:endParaRPr>
          </a:p>
          <a:p>
            <a:pPr marL="233363" indent="-233363" defTabSz="457200" fontAlgn="auto">
              <a:lnSpc>
                <a:spcPct val="110000"/>
              </a:lnSpc>
              <a:spcBef>
                <a:spcPts val="900"/>
              </a:spcBef>
              <a:spcAft>
                <a:spcPts val="0"/>
              </a:spcAft>
              <a:defRPr/>
            </a:pPr>
            <a:endParaRPr lang="en-US" b="0" dirty="0" smtClean="0">
              <a:solidFill>
                <a:prstClr val="black"/>
              </a:solidFill>
              <a:latin typeface="Arial"/>
              <a:cs typeface="Arial"/>
            </a:endParaRPr>
          </a:p>
          <a:p>
            <a:pPr marL="233363" indent="-233363" defTabSz="457200" fontAlgn="auto">
              <a:lnSpc>
                <a:spcPct val="110000"/>
              </a:lnSpc>
              <a:spcBef>
                <a:spcPts val="900"/>
              </a:spcBef>
              <a:spcAft>
                <a:spcPts val="0"/>
              </a:spcAft>
              <a:buFont typeface="Arial"/>
              <a:buChar char="•"/>
              <a:defRPr/>
            </a:pPr>
            <a:endParaRPr lang="en-US" b="0" dirty="0" smtClean="0">
              <a:solidFill>
                <a:prstClr val="black"/>
              </a:solidFill>
              <a:latin typeface="Arial"/>
              <a:cs typeface="Arial"/>
            </a:endParaRPr>
          </a:p>
        </p:txBody>
      </p:sp>
      <p:pic>
        <p:nvPicPr>
          <p:cNvPr id="10243" name="Picture 3"/>
          <p:cNvPicPr>
            <a:picLocks noChangeAspect="1" noChangeArrowheads="1"/>
          </p:cNvPicPr>
          <p:nvPr/>
        </p:nvPicPr>
        <p:blipFill>
          <a:blip r:embed="rId4"/>
          <a:srcRect/>
          <a:stretch>
            <a:fillRect/>
          </a:stretch>
        </p:blipFill>
        <p:spPr bwMode="auto">
          <a:xfrm>
            <a:off x="1066801" y="2286000"/>
            <a:ext cx="5791199" cy="3868027"/>
          </a:xfrm>
          <a:prstGeom prst="rect">
            <a:avLst/>
          </a:prstGeom>
          <a:noFill/>
          <a:ln w="9525">
            <a:solidFill>
              <a:schemeClr val="accent1"/>
            </a:solidFill>
            <a:miter lim="800000"/>
            <a:headEnd/>
            <a:tailEnd/>
          </a:ln>
        </p:spPr>
      </p:pic>
      <p:pic>
        <p:nvPicPr>
          <p:cNvPr id="7" name="Picture 2" descr="http://www.oclc.org/content/dam/oclc/common/images/logos/new/WorldShare/WorldShare_Logo_V_Color.png"/>
          <p:cNvPicPr>
            <a:picLocks noChangeAspect="1" noChangeArrowheads="1"/>
          </p:cNvPicPr>
          <p:nvPr/>
        </p:nvPicPr>
        <p:blipFill>
          <a:blip r:embed="rId5"/>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3"/>
          </p:nvPr>
        </p:nvSpPr>
        <p:spPr/>
        <p:txBody>
          <a:bodyPr/>
          <a:lstStyle/>
          <a:p>
            <a:r>
              <a:rPr lang="en-US" dirty="0" smtClean="0"/>
              <a:t>Training Overview and Demonstration</a:t>
            </a:r>
            <a:endParaRPr lang="en-US" dirty="0"/>
          </a:p>
        </p:txBody>
      </p:sp>
    </p:spTree>
    <p:extLst>
      <p:ext uri="{BB962C8B-B14F-4D97-AF65-F5344CB8AC3E}">
        <p14:creationId xmlns="" xmlns:p14="http://schemas.microsoft.com/office/powerpoint/2010/main" val="225025900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Borrower &amp; Lender Training Sessions: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38</a:t>
            </a:fld>
            <a:endParaRPr lang="en-US" dirty="0">
              <a:solidFill>
                <a:prstClr val="black">
                  <a:tint val="75000"/>
                </a:prstClr>
              </a:solidFill>
            </a:endParaRPr>
          </a:p>
        </p:txBody>
      </p:sp>
      <p:sp>
        <p:nvSpPr>
          <p:cNvPr id="11" name="Content Placeholder 8"/>
          <p:cNvSpPr txBox="1">
            <a:spLocks/>
          </p:cNvSpPr>
          <p:nvPr/>
        </p:nvSpPr>
        <p:spPr>
          <a:xfrm>
            <a:off x="685800" y="838200"/>
            <a:ext cx="7702551" cy="5334000"/>
          </a:xfrm>
          <a:prstGeom prst="rect">
            <a:avLst/>
          </a:prstGeom>
        </p:spPr>
        <p:txBody>
          <a:bodyPr/>
          <a:lstStyle/>
          <a:p>
            <a:pPr marL="233363" indent="-233363" defTabSz="457200" fontAlgn="auto">
              <a:lnSpc>
                <a:spcPct val="110000"/>
              </a:lnSpc>
              <a:spcBef>
                <a:spcPts val="900"/>
              </a:spcBef>
              <a:spcAft>
                <a:spcPts val="0"/>
              </a:spcAft>
              <a:buFont typeface="Arial"/>
              <a:buChar char="•"/>
            </a:pPr>
            <a:endParaRPr lang="en-US" b="0" dirty="0">
              <a:solidFill>
                <a:prstClr val="black"/>
              </a:solidFill>
              <a:latin typeface="Arial"/>
              <a:cs typeface="Arial"/>
            </a:endParaRPr>
          </a:p>
        </p:txBody>
      </p:sp>
      <p:sp>
        <p:nvSpPr>
          <p:cNvPr id="6" name="Content Placeholder 2"/>
          <p:cNvSpPr txBox="1">
            <a:spLocks/>
          </p:cNvSpPr>
          <p:nvPr/>
        </p:nvSpPr>
        <p:spPr>
          <a:xfrm>
            <a:off x="714546" y="841068"/>
            <a:ext cx="8124654" cy="4691064"/>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Borrower </a:t>
            </a:r>
            <a:r>
              <a:rPr lang="en-US" sz="2400" noProof="0" dirty="0" smtClean="0">
                <a:latin typeface="Arial"/>
                <a:cs typeface="Arial"/>
              </a:rPr>
              <a:t> -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We will be submitting requests on behalf of patrons:</a:t>
            </a:r>
          </a:p>
          <a:p>
            <a:pPr marL="690563" lvl="1" indent="-233363">
              <a:lnSpc>
                <a:spcPct val="110000"/>
              </a:lnSpc>
              <a:spcBef>
                <a:spcPts val="900"/>
              </a:spcBef>
              <a:buFont typeface="Arial" pitchFamily="34" charset="0"/>
              <a:buChar char="•"/>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Staff Initiated, Staff-Mediated requests from the WorldShare</a:t>
            </a:r>
            <a:r>
              <a:rPr lang="en-US" sz="2400" baseline="30000" dirty="0" smtClean="0">
                <a:solidFill>
                  <a:prstClr val="black"/>
                </a:solidFill>
              </a:rPr>
              <a:t>®</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ILL interface</a:t>
            </a:r>
          </a:p>
          <a:p>
            <a:pPr marL="233363" indent="-233363">
              <a:lnSpc>
                <a:spcPct val="110000"/>
              </a:lnSpc>
              <a:spcBef>
                <a:spcPts val="900"/>
              </a:spcBef>
              <a:defRPr/>
            </a:pPr>
            <a:r>
              <a:rPr lang="en-US" sz="2400" dirty="0" smtClean="0">
                <a:solidFill>
                  <a:prstClr val="black"/>
                </a:solidFill>
                <a:cs typeface="Arial"/>
              </a:rPr>
              <a:t>Lender - We will be responding to requests:</a:t>
            </a:r>
          </a:p>
          <a:p>
            <a:pPr marL="690563" lvl="1" indent="-233363">
              <a:lnSpc>
                <a:spcPct val="110000"/>
              </a:lnSpc>
              <a:spcBef>
                <a:spcPts val="900"/>
              </a:spcBef>
              <a:buFont typeface="Arial" pitchFamily="34" charset="0"/>
              <a:buChar char="•"/>
              <a:defRPr/>
            </a:pPr>
            <a:r>
              <a:rPr lang="en-US" sz="2400" dirty="0" smtClean="0">
                <a:solidFill>
                  <a:prstClr val="black"/>
                </a:solidFill>
                <a:cs typeface="Arial"/>
              </a:rPr>
              <a:t>Staff-Mediated requests processed directly from the WorldShare</a:t>
            </a:r>
            <a:r>
              <a:rPr lang="en-US" sz="2400" baseline="30000" dirty="0" smtClean="0">
                <a:solidFill>
                  <a:prstClr val="black"/>
                </a:solidFill>
              </a:rPr>
              <a:t>®</a:t>
            </a:r>
            <a:r>
              <a:rPr lang="en-US" sz="2400" dirty="0" smtClean="0">
                <a:solidFill>
                  <a:prstClr val="black"/>
                </a:solidFill>
                <a:cs typeface="Arial"/>
              </a:rPr>
              <a:t> ILL interface</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690563" marR="0" lvl="1" indent="-233363" algn="l" defTabSz="457200" rtl="0" eaLnBrk="1" fontAlgn="auto" latinLnBrk="0" hangingPunct="1">
              <a:lnSpc>
                <a:spcPct val="110000"/>
              </a:lnSpc>
              <a:spcBef>
                <a:spcPts val="9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pic>
        <p:nvPicPr>
          <p:cNvPr id="7"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Tree>
    <p:extLst>
      <p:ext uri="{BB962C8B-B14F-4D97-AF65-F5344CB8AC3E}">
        <p14:creationId xmlns="" xmlns:p14="http://schemas.microsoft.com/office/powerpoint/2010/main" val="428256802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Borrower Request Workflow and Exercises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39</a:t>
            </a:fld>
            <a:endParaRPr lang="en-US" dirty="0">
              <a:solidFill>
                <a:prstClr val="black">
                  <a:tint val="75000"/>
                </a:prstClr>
              </a:solidFill>
            </a:endParaRPr>
          </a:p>
        </p:txBody>
      </p:sp>
      <p:sp>
        <p:nvSpPr>
          <p:cNvPr id="11" name="Content Placeholder 8"/>
          <p:cNvSpPr txBox="1">
            <a:spLocks/>
          </p:cNvSpPr>
          <p:nvPr/>
        </p:nvSpPr>
        <p:spPr>
          <a:xfrm>
            <a:off x="685800" y="838200"/>
            <a:ext cx="7702551" cy="5334000"/>
          </a:xfrm>
          <a:prstGeom prst="rect">
            <a:avLst/>
          </a:prstGeom>
        </p:spPr>
        <p:txBody>
          <a:bodyPr/>
          <a:lstStyle/>
          <a:p>
            <a:pPr marL="233363" indent="-233363" defTabSz="457200" fontAlgn="auto">
              <a:lnSpc>
                <a:spcPct val="110000"/>
              </a:lnSpc>
              <a:spcBef>
                <a:spcPts val="900"/>
              </a:spcBef>
              <a:spcAft>
                <a:spcPts val="0"/>
              </a:spcAft>
              <a:buFont typeface="Arial"/>
              <a:buChar char="•"/>
            </a:pPr>
            <a:endParaRPr lang="en-US" b="0" dirty="0">
              <a:solidFill>
                <a:prstClr val="black"/>
              </a:solidFill>
              <a:latin typeface="Arial"/>
              <a:cs typeface="Arial"/>
            </a:endParaRPr>
          </a:p>
        </p:txBody>
      </p:sp>
      <p:sp>
        <p:nvSpPr>
          <p:cNvPr id="6" name="Content Placeholder 2"/>
          <p:cNvSpPr txBox="1">
            <a:spLocks/>
          </p:cNvSpPr>
          <p:nvPr/>
        </p:nvSpPr>
        <p:spPr>
          <a:xfrm>
            <a:off x="714546" y="841068"/>
            <a:ext cx="6600654" cy="5178732"/>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Borrower</a:t>
            </a:r>
            <a:r>
              <a:rPr kumimoji="0" lang="en-US" sz="2400" b="0" i="0" u="none" strike="noStrike" kern="1200" cap="none" spc="0" normalizeH="0" noProof="0" dirty="0" smtClean="0">
                <a:ln>
                  <a:noFill/>
                </a:ln>
                <a:solidFill>
                  <a:schemeClr val="tx1"/>
                </a:solidFill>
                <a:effectLst/>
                <a:uLnTx/>
                <a:uFillTx/>
                <a:latin typeface="Arial"/>
                <a:ea typeface="+mn-ea"/>
                <a:cs typeface="Arial"/>
              </a:rPr>
              <a:t>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workflow-</a:t>
            </a:r>
            <a:r>
              <a:rPr kumimoji="0" lang="en-US" sz="2400" b="0" i="0" u="none" strike="noStrike" kern="1200" cap="none" spc="0" normalizeH="0" noProof="0" dirty="0" smtClean="0">
                <a:ln>
                  <a:noFill/>
                </a:ln>
                <a:solidFill>
                  <a:schemeClr val="tx1"/>
                </a:solidFill>
                <a:effectLst/>
                <a:uLnTx/>
                <a:uFillTx/>
                <a:latin typeface="Arial"/>
                <a:ea typeface="+mn-ea"/>
                <a:cs typeface="Arial"/>
              </a:rPr>
              <a:t> Copy and Loan Requests:</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Search for Item</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Select appropriate bibliographic record</a:t>
            </a:r>
          </a:p>
          <a:p>
            <a:pPr marL="914400" lvl="1" indent="-457200" defTabSz="457200" fontAlgn="auto">
              <a:lnSpc>
                <a:spcPct val="110000"/>
              </a:lnSpc>
              <a:spcBef>
                <a:spcPts val="900"/>
              </a:spcBef>
              <a:spcAft>
                <a:spcPts val="0"/>
              </a:spcAft>
              <a:buFont typeface="+mj-lt"/>
              <a:buAutoNum type="arabicPeriod"/>
              <a:defRPr/>
            </a:pPr>
            <a:r>
              <a:rPr kumimoji="0" lang="en-US" sz="2400" b="0" i="0" u="none" strike="noStrike" kern="1200" cap="none" spc="0" normalizeH="0" noProof="0" dirty="0" smtClean="0">
                <a:ln>
                  <a:noFill/>
                </a:ln>
                <a:solidFill>
                  <a:schemeClr val="tx1"/>
                </a:solidFill>
                <a:effectLst/>
                <a:uLnTx/>
                <a:uFillTx/>
                <a:latin typeface="Arial"/>
                <a:ea typeface="+mn-ea"/>
                <a:cs typeface="Arial"/>
              </a:rPr>
              <a:t>View Holdings Display</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Display potential lender’s policies</a:t>
            </a:r>
          </a:p>
          <a:p>
            <a:pPr marL="914400" lvl="1" indent="-457200" defTabSz="457200" fontAlgn="auto">
              <a:lnSpc>
                <a:spcPct val="110000"/>
              </a:lnSpc>
              <a:spcBef>
                <a:spcPts val="900"/>
              </a:spcBef>
              <a:spcAft>
                <a:spcPts val="0"/>
              </a:spcAft>
              <a:buFont typeface="+mj-lt"/>
              <a:buAutoNum type="arabicPeriod"/>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Select potential lenders for lender string</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 Apply Constant Data</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Complete request form</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Submit request</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2200" b="0" i="0" u="none" strike="noStrike" kern="1200" cap="none" spc="0" normalizeH="0" baseline="0" noProof="0" dirty="0" smtClean="0">
              <a:ln>
                <a:noFill/>
              </a:ln>
              <a:solidFill>
                <a:schemeClr val="tx1"/>
              </a:solidFill>
              <a:effectLst/>
              <a:uLnTx/>
              <a:uFillTx/>
              <a:latin typeface="Arial"/>
              <a:ea typeface="+mn-ea"/>
              <a:cs typeface="Arial"/>
            </a:endParaRPr>
          </a:p>
          <a:p>
            <a:pPr marL="690563" marR="0" lvl="1" indent="-233363" algn="l" defTabSz="457200" rtl="0" eaLnBrk="1" fontAlgn="auto" latinLnBrk="0" hangingPunct="1">
              <a:lnSpc>
                <a:spcPct val="110000"/>
              </a:lnSpc>
              <a:spcBef>
                <a:spcPts val="9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pic>
        <p:nvPicPr>
          <p:cNvPr id="7"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Tree>
    <p:extLst>
      <p:ext uri="{BB962C8B-B14F-4D97-AF65-F5344CB8AC3E}">
        <p14:creationId xmlns="" xmlns:p14="http://schemas.microsoft.com/office/powerpoint/2010/main" val="42825680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16" y="1784680"/>
            <a:ext cx="9131984" cy="4784565"/>
          </a:xfrm>
        </p:spPr>
        <p:txBody>
          <a:bodyPr>
            <a:normAutofit/>
          </a:bodyPr>
          <a:lstStyle/>
          <a:p>
            <a:pPr>
              <a:buNone/>
            </a:pPr>
            <a:r>
              <a:rPr lang="en-GB" sz="2800" b="1" dirty="0" smtClean="0"/>
              <a:t>What if I use ILLiad?</a:t>
            </a:r>
          </a:p>
          <a:p>
            <a:pPr lvl="1"/>
            <a:r>
              <a:rPr lang="en-GB" sz="2200" dirty="0" smtClean="0"/>
              <a:t>WSILL is optional- set up new User Name &amp; Password, and acquire custom Web address to check OCLC requests natively</a:t>
            </a:r>
          </a:p>
          <a:p>
            <a:pPr lvl="1"/>
            <a:r>
              <a:rPr lang="en-US" sz="2200" dirty="0"/>
              <a:t>The next version of ILLiad (8.4) will start to incorporate new </a:t>
            </a:r>
            <a:r>
              <a:rPr lang="en-US" sz="2200" dirty="0" smtClean="0"/>
              <a:t>features. </a:t>
            </a:r>
            <a:r>
              <a:rPr lang="en-US" sz="2200" dirty="0" smtClean="0">
                <a:hlinkClick r:id="rId3"/>
              </a:rPr>
              <a:t>http://www.oclc.org/en-US/illiad/latest-version.html</a:t>
            </a:r>
            <a:r>
              <a:rPr lang="en-US" sz="2200" dirty="0" smtClean="0"/>
              <a:t> </a:t>
            </a:r>
          </a:p>
          <a:p>
            <a:endParaRPr lang="en-GB" dirty="0" smtClean="0"/>
          </a:p>
          <a:p>
            <a:pPr>
              <a:buNone/>
            </a:pPr>
            <a:r>
              <a:rPr lang="en-GB" sz="2800" b="1" dirty="0" smtClean="0"/>
              <a:t>What </a:t>
            </a:r>
            <a:r>
              <a:rPr lang="en-GB" sz="2800" b="1" dirty="0"/>
              <a:t>if I use Clio</a:t>
            </a:r>
            <a:r>
              <a:rPr lang="en-GB" sz="2800" b="1" dirty="0" smtClean="0"/>
              <a:t>?</a:t>
            </a:r>
          </a:p>
          <a:p>
            <a:pPr lvl="1"/>
            <a:r>
              <a:rPr lang="en-GB" dirty="0" smtClean="0"/>
              <a:t>Older versions of Clio will stop working with OCLC 30 June 2013. </a:t>
            </a:r>
          </a:p>
          <a:p>
            <a:pPr lvl="1"/>
            <a:r>
              <a:rPr lang="en-GB" dirty="0" smtClean="0"/>
              <a:t>Use Clio version 6.7.1 or higher by the end of June 2013.</a:t>
            </a:r>
          </a:p>
          <a:p>
            <a:pPr lvl="1"/>
            <a:endParaRPr lang="en-GB" dirty="0" smtClean="0"/>
          </a:p>
          <a:p>
            <a:endParaRPr lang="en-GB" dirty="0" smtClean="0"/>
          </a:p>
        </p:txBody>
      </p:sp>
      <p:sp>
        <p:nvSpPr>
          <p:cNvPr id="2" name="Title 1"/>
          <p:cNvSpPr>
            <a:spLocks noGrp="1"/>
          </p:cNvSpPr>
          <p:nvPr>
            <p:ph type="title"/>
          </p:nvPr>
        </p:nvSpPr>
        <p:spPr/>
        <p:txBody>
          <a:bodyPr/>
          <a:lstStyle/>
          <a:p>
            <a:r>
              <a:rPr lang="en-GB" dirty="0" smtClean="0"/>
              <a:t>Special Users</a:t>
            </a:r>
            <a:endParaRPr lang="en-GB"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Managing Requests as a Borrower</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40</a:t>
            </a:fld>
            <a:endParaRPr lang="en-US" dirty="0">
              <a:solidFill>
                <a:prstClr val="black">
                  <a:tint val="75000"/>
                </a:prstClr>
              </a:solidFill>
            </a:endParaRPr>
          </a:p>
        </p:txBody>
      </p:sp>
      <p:sp>
        <p:nvSpPr>
          <p:cNvPr id="11" name="Content Placeholder 8"/>
          <p:cNvSpPr txBox="1">
            <a:spLocks/>
          </p:cNvSpPr>
          <p:nvPr/>
        </p:nvSpPr>
        <p:spPr>
          <a:xfrm>
            <a:off x="685800" y="838200"/>
            <a:ext cx="7702551" cy="5334000"/>
          </a:xfrm>
          <a:prstGeom prst="rect">
            <a:avLst/>
          </a:prstGeom>
        </p:spPr>
        <p:txBody>
          <a:bodyPr/>
          <a:lstStyle/>
          <a:p>
            <a:pPr marL="233363" indent="-233363" defTabSz="457200" fontAlgn="auto">
              <a:lnSpc>
                <a:spcPct val="110000"/>
              </a:lnSpc>
              <a:spcBef>
                <a:spcPts val="900"/>
              </a:spcBef>
              <a:spcAft>
                <a:spcPts val="0"/>
              </a:spcAft>
              <a:buFont typeface="Arial"/>
              <a:buChar char="•"/>
            </a:pPr>
            <a:endParaRPr lang="en-US" b="0" dirty="0">
              <a:solidFill>
                <a:prstClr val="black"/>
              </a:solidFill>
              <a:latin typeface="Arial"/>
              <a:cs typeface="Arial"/>
            </a:endParaRPr>
          </a:p>
        </p:txBody>
      </p:sp>
      <p:sp>
        <p:nvSpPr>
          <p:cNvPr id="6" name="Content Placeholder 2"/>
          <p:cNvSpPr txBox="1">
            <a:spLocks/>
          </p:cNvSpPr>
          <p:nvPr/>
        </p:nvSpPr>
        <p:spPr>
          <a:xfrm>
            <a:off x="714546" y="841068"/>
            <a:ext cx="7391400" cy="4691064"/>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Outline of managing</a:t>
            </a:r>
            <a:r>
              <a:rPr kumimoji="0" lang="en-US" sz="2400" b="0" i="0" u="none" strike="noStrike" kern="1200" cap="none" spc="0" normalizeH="0" noProof="0" dirty="0" smtClean="0">
                <a:ln>
                  <a:noFill/>
                </a:ln>
                <a:solidFill>
                  <a:schemeClr val="tx1"/>
                </a:solidFill>
                <a:effectLst/>
                <a:uLnTx/>
                <a:uFillTx/>
                <a:latin typeface="Arial"/>
                <a:ea typeface="+mn-ea"/>
                <a:cs typeface="Arial"/>
              </a:rPr>
              <a:t> requests workflow</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690563" lvl="1" indent="-233363" defTabSz="457200" fontAlgn="auto">
              <a:lnSpc>
                <a:spcPct val="110000"/>
              </a:lnSpc>
              <a:spcBef>
                <a:spcPts val="900"/>
              </a:spcBef>
              <a:spcAft>
                <a:spcPts val="0"/>
              </a:spcAft>
              <a:buFont typeface="Arial" pitchFamily="34" charset="0"/>
              <a:buChar char="•"/>
              <a:defRPr/>
            </a:pPr>
            <a:r>
              <a:rPr lang="en-US" sz="2400" b="0" dirty="0" smtClean="0">
                <a:solidFill>
                  <a:schemeClr val="tx1"/>
                </a:solidFill>
                <a:latin typeface="Arial"/>
                <a:cs typeface="Arial"/>
              </a:rPr>
              <a:t>Receive with batch</a:t>
            </a:r>
          </a:p>
          <a:p>
            <a:pPr marL="690563" lvl="1" indent="-233363" defTabSz="457200" fontAlgn="auto">
              <a:lnSpc>
                <a:spcPct val="110000"/>
              </a:lnSpc>
              <a:spcBef>
                <a:spcPts val="900"/>
              </a:spcBef>
              <a:spcAft>
                <a:spcPts val="0"/>
              </a:spcAft>
              <a:buFont typeface="Arial" pitchFamily="34" charset="0"/>
              <a:buChar char="•"/>
              <a:defRPr/>
            </a:pPr>
            <a:r>
              <a:rPr lang="en-US" sz="2400" b="0" dirty="0" smtClean="0">
                <a:solidFill>
                  <a:schemeClr val="tx1"/>
                </a:solidFill>
                <a:latin typeface="Arial"/>
                <a:cs typeface="Arial"/>
              </a:rPr>
              <a:t>Return with batch</a:t>
            </a:r>
          </a:p>
          <a:p>
            <a:pPr marL="690563" lvl="1" indent="-233363" defTabSz="457200" fontAlgn="auto">
              <a:lnSpc>
                <a:spcPct val="110000"/>
              </a:lnSpc>
              <a:spcBef>
                <a:spcPts val="900"/>
              </a:spcBef>
              <a:spcAft>
                <a:spcPts val="0"/>
              </a:spcAft>
              <a:buFont typeface="Arial" pitchFamily="34" charset="0"/>
              <a:buChar char="•"/>
              <a:defRPr/>
            </a:pPr>
            <a:r>
              <a:rPr lang="en-US" sz="2400" b="0" dirty="0" smtClean="0">
                <a:solidFill>
                  <a:schemeClr val="tx1"/>
                </a:solidFill>
                <a:latin typeface="Arial"/>
                <a:cs typeface="Arial"/>
              </a:rPr>
              <a:t>Request Renewal</a:t>
            </a:r>
          </a:p>
          <a:p>
            <a:pPr marL="690563" lvl="1" indent="-233363" defTabSz="457200" fontAlgn="auto">
              <a:lnSpc>
                <a:spcPct val="110000"/>
              </a:lnSpc>
              <a:spcBef>
                <a:spcPts val="900"/>
              </a:spcBef>
              <a:spcAft>
                <a:spcPts val="0"/>
              </a:spcAft>
              <a:buFont typeface="Arial" pitchFamily="34" charset="0"/>
              <a:buChar char="•"/>
              <a:defRPr/>
            </a:pPr>
            <a:r>
              <a:rPr lang="en-US" sz="2400" b="0" dirty="0" smtClean="0">
                <a:solidFill>
                  <a:schemeClr val="tx1"/>
                </a:solidFill>
                <a:latin typeface="Arial"/>
                <a:cs typeface="Arial"/>
              </a:rPr>
              <a:t>Respond to conditional</a:t>
            </a:r>
          </a:p>
          <a:p>
            <a:pPr marL="690563" lvl="1" indent="-233363" defTabSz="457200" fontAlgn="auto">
              <a:lnSpc>
                <a:spcPct val="110000"/>
              </a:lnSpc>
              <a:spcBef>
                <a:spcPts val="900"/>
              </a:spcBef>
              <a:spcAft>
                <a:spcPts val="0"/>
              </a:spcAft>
              <a:buFont typeface="Arial" pitchFamily="34" charset="0"/>
              <a:buChar char="•"/>
              <a:defRPr/>
            </a:pPr>
            <a:r>
              <a:rPr lang="en-US" sz="2400" b="0" dirty="0" smtClean="0">
                <a:solidFill>
                  <a:schemeClr val="tx1"/>
                </a:solidFill>
                <a:latin typeface="Arial"/>
                <a:cs typeface="Arial"/>
              </a:rPr>
              <a:t>Unfilled items</a:t>
            </a:r>
          </a:p>
          <a:p>
            <a:pPr marL="690563" lvl="1" indent="-233363" defTabSz="457200" fontAlgn="auto">
              <a:lnSpc>
                <a:spcPct val="110000"/>
              </a:lnSpc>
              <a:spcBef>
                <a:spcPts val="900"/>
              </a:spcBef>
              <a:spcAft>
                <a:spcPts val="0"/>
              </a:spcAft>
              <a:buFont typeface="Arial" pitchFamily="34" charset="0"/>
              <a:buChar char="•"/>
              <a:defRPr/>
            </a:pPr>
            <a:r>
              <a:rPr lang="en-US" sz="2400" b="0" dirty="0" smtClean="0">
                <a:solidFill>
                  <a:schemeClr val="tx1"/>
                </a:solidFill>
                <a:latin typeface="Arial"/>
                <a:cs typeface="Arial"/>
              </a:rPr>
              <a:t>Print Requests</a:t>
            </a:r>
          </a:p>
          <a:p>
            <a:pPr marL="690563" marR="0" lvl="1" indent="-233363" algn="l" defTabSz="457200" rtl="0" eaLnBrk="1" fontAlgn="auto" latinLnBrk="0" hangingPunct="1">
              <a:lnSpc>
                <a:spcPct val="110000"/>
              </a:lnSpc>
              <a:spcBef>
                <a:spcPts val="9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pic>
        <p:nvPicPr>
          <p:cNvPr id="7"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Tree>
    <p:extLst>
      <p:ext uri="{BB962C8B-B14F-4D97-AF65-F5344CB8AC3E}">
        <p14:creationId xmlns="" xmlns:p14="http://schemas.microsoft.com/office/powerpoint/2010/main" val="428256802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Managing Requests as a Lender- Demo &amp; Exercises</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41</a:t>
            </a:fld>
            <a:endParaRPr lang="en-US" dirty="0">
              <a:solidFill>
                <a:prstClr val="black">
                  <a:tint val="75000"/>
                </a:prstClr>
              </a:solidFill>
            </a:endParaRPr>
          </a:p>
        </p:txBody>
      </p:sp>
      <p:sp>
        <p:nvSpPr>
          <p:cNvPr id="11" name="Content Placeholder 8"/>
          <p:cNvSpPr txBox="1">
            <a:spLocks/>
          </p:cNvSpPr>
          <p:nvPr/>
        </p:nvSpPr>
        <p:spPr>
          <a:xfrm>
            <a:off x="685800" y="838200"/>
            <a:ext cx="7702551" cy="5334000"/>
          </a:xfrm>
          <a:prstGeom prst="rect">
            <a:avLst/>
          </a:prstGeom>
        </p:spPr>
        <p:txBody>
          <a:bodyPr/>
          <a:lstStyle/>
          <a:p>
            <a:pPr marL="233363" indent="-233363" defTabSz="457200" fontAlgn="auto">
              <a:lnSpc>
                <a:spcPct val="110000"/>
              </a:lnSpc>
              <a:spcBef>
                <a:spcPts val="900"/>
              </a:spcBef>
              <a:spcAft>
                <a:spcPts val="0"/>
              </a:spcAft>
              <a:buFont typeface="Arial"/>
              <a:buChar char="•"/>
            </a:pPr>
            <a:endParaRPr lang="en-US" b="0" dirty="0">
              <a:solidFill>
                <a:prstClr val="black"/>
              </a:solidFill>
              <a:latin typeface="Arial"/>
              <a:cs typeface="Arial"/>
            </a:endParaRPr>
          </a:p>
        </p:txBody>
      </p:sp>
      <p:sp>
        <p:nvSpPr>
          <p:cNvPr id="6" name="Content Placeholder 2"/>
          <p:cNvSpPr txBox="1">
            <a:spLocks/>
          </p:cNvSpPr>
          <p:nvPr/>
        </p:nvSpPr>
        <p:spPr>
          <a:xfrm>
            <a:off x="714546" y="841068"/>
            <a:ext cx="6600654" cy="5178732"/>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Lender</a:t>
            </a:r>
            <a:r>
              <a:rPr kumimoji="0" lang="en-US" sz="2400" b="0" i="0" u="none" strike="noStrike" kern="1200" cap="none" spc="0" normalizeH="0" noProof="0" dirty="0" smtClean="0">
                <a:ln>
                  <a:noFill/>
                </a:ln>
                <a:solidFill>
                  <a:schemeClr val="tx1"/>
                </a:solidFill>
                <a:effectLst/>
                <a:uLnTx/>
                <a:uFillTx/>
                <a:latin typeface="Arial"/>
                <a:ea typeface="+mn-ea"/>
                <a:cs typeface="Arial"/>
              </a:rPr>
              <a:t>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request management:</a:t>
            </a:r>
            <a:endParaRPr kumimoji="0" lang="en-US" sz="2400" b="0" i="0" u="none" strike="noStrike" kern="1200" cap="none" spc="0" normalizeH="0" noProof="0" dirty="0" smtClean="0">
              <a:ln>
                <a:noFill/>
              </a:ln>
              <a:solidFill>
                <a:schemeClr val="tx1"/>
              </a:solidFill>
              <a:effectLst/>
              <a:uLnTx/>
              <a:uFillTx/>
              <a:latin typeface="Arial"/>
              <a:ea typeface="+mn-ea"/>
              <a:cs typeface="Arial"/>
            </a:endParaRP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Printing entire queue, Can You Supply?</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Responding Yes to loans, using batch</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Responding Yes to copies</a:t>
            </a:r>
          </a:p>
          <a:p>
            <a:pPr marL="914400" lvl="1" indent="-457200" defTabSz="457200" fontAlgn="auto">
              <a:lnSpc>
                <a:spcPct val="110000"/>
              </a:lnSpc>
              <a:spcBef>
                <a:spcPts val="900"/>
              </a:spcBef>
              <a:spcAft>
                <a:spcPts val="0"/>
              </a:spcAft>
              <a:buFont typeface="+mj-lt"/>
              <a:buAutoNum type="arabicPeriod"/>
              <a:defRPr/>
            </a:pPr>
            <a:r>
              <a:rPr kumimoji="0" lang="en-US" sz="2400" b="0" i="0" u="none" strike="noStrike" kern="1200" cap="none" spc="0" normalizeH="0" noProof="0" dirty="0" smtClean="0">
                <a:ln>
                  <a:noFill/>
                </a:ln>
                <a:solidFill>
                  <a:schemeClr val="tx1"/>
                </a:solidFill>
                <a:effectLst/>
                <a:uLnTx/>
                <a:uFillTx/>
                <a:latin typeface="Arial"/>
                <a:ea typeface="+mn-ea"/>
                <a:cs typeface="Arial"/>
              </a:rPr>
              <a:t>Responding No, using batch</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Responding conditional</a:t>
            </a:r>
          </a:p>
          <a:p>
            <a:pPr marL="914400" lvl="1" indent="-457200" defTabSz="457200" fontAlgn="auto">
              <a:lnSpc>
                <a:spcPct val="110000"/>
              </a:lnSpc>
              <a:spcBef>
                <a:spcPts val="900"/>
              </a:spcBef>
              <a:spcAft>
                <a:spcPts val="0"/>
              </a:spcAft>
              <a:buFont typeface="+mj-lt"/>
              <a:buAutoNum type="arabicPeriod"/>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Respond to Renewals</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Checking in items</a:t>
            </a:r>
          </a:p>
          <a:p>
            <a:pPr marL="914400" lvl="1" indent="-457200" defTabSz="457200" fontAlgn="auto">
              <a:lnSpc>
                <a:spcPct val="110000"/>
              </a:lnSpc>
              <a:spcBef>
                <a:spcPts val="900"/>
              </a:spcBef>
              <a:spcAft>
                <a:spcPts val="0"/>
              </a:spcAft>
              <a:buFont typeface="+mj-lt"/>
              <a:buAutoNum type="arabicPeriod"/>
              <a:defRPr/>
            </a:pPr>
            <a:r>
              <a:rPr lang="en-US" sz="2400" b="0" dirty="0" smtClean="0">
                <a:solidFill>
                  <a:schemeClr val="tx1"/>
                </a:solidFill>
                <a:latin typeface="Arial"/>
                <a:cs typeface="Arial"/>
              </a:rPr>
              <a:t>Printing items</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tabLst/>
              <a:defRPr/>
            </a:pPr>
            <a:endParaRPr kumimoji="0" lang="en-US" sz="2200" b="0" i="0" u="none" strike="noStrike" kern="1200" cap="none" spc="0" normalizeH="0" baseline="0" noProof="0" dirty="0" smtClean="0">
              <a:ln>
                <a:noFill/>
              </a:ln>
              <a:solidFill>
                <a:schemeClr val="tx1"/>
              </a:solidFill>
              <a:effectLst/>
              <a:uLnTx/>
              <a:uFillTx/>
              <a:latin typeface="Arial"/>
              <a:ea typeface="+mn-ea"/>
              <a:cs typeface="Arial"/>
            </a:endParaRPr>
          </a:p>
          <a:p>
            <a:pPr marL="690563" marR="0" lvl="1" indent="-233363" algn="l" defTabSz="457200" rtl="0" eaLnBrk="1" fontAlgn="auto" latinLnBrk="0" hangingPunct="1">
              <a:lnSpc>
                <a:spcPct val="110000"/>
              </a:lnSpc>
              <a:spcBef>
                <a:spcPts val="900"/>
              </a:spcBef>
              <a:spcAft>
                <a:spcPts val="0"/>
              </a:spcAft>
              <a:buClrTx/>
              <a:buSzTx/>
              <a:buFont typeface="Arial"/>
              <a:buNone/>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pic>
        <p:nvPicPr>
          <p:cNvPr id="7" name="Picture 2" descr="http://www.oclc.org/content/dam/oclc/common/images/logos/new/WorldShare/WorldShare_Logo_V_Color.png"/>
          <p:cNvPicPr>
            <a:picLocks noChangeAspect="1" noChangeArrowheads="1"/>
          </p:cNvPicPr>
          <p:nvPr/>
        </p:nvPicPr>
        <p:blipFill>
          <a:blip r:embed="rId3"/>
          <a:srcRect/>
          <a:stretch>
            <a:fillRect/>
          </a:stretch>
        </p:blipFill>
        <p:spPr bwMode="auto">
          <a:xfrm>
            <a:off x="7028317" y="4425513"/>
            <a:ext cx="1945366" cy="1788096"/>
          </a:xfrm>
          <a:prstGeom prst="rect">
            <a:avLst/>
          </a:prstGeom>
          <a:noFill/>
        </p:spPr>
      </p:pic>
    </p:spTree>
    <p:extLst>
      <p:ext uri="{BB962C8B-B14F-4D97-AF65-F5344CB8AC3E}">
        <p14:creationId xmlns="" xmlns:p14="http://schemas.microsoft.com/office/powerpoint/2010/main" val="428256802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SLT-OCLCContactdag.JPG"/>
          <p:cNvPicPr>
            <a:picLocks noGrp="1" noChangeAspect="1"/>
          </p:cNvPicPr>
          <p:nvPr>
            <p:ph idx="4294967295"/>
          </p:nvPr>
        </p:nvPicPr>
        <p:blipFill>
          <a:blip r:embed="rId3" cstate="print"/>
          <a:srcRect l="5183" t="16045" r="5210" b="2329"/>
          <a:stretch>
            <a:fillRect/>
          </a:stretch>
        </p:blipFill>
        <p:spPr>
          <a:xfrm>
            <a:off x="0" y="0"/>
            <a:ext cx="9144000" cy="6248400"/>
          </a:xfrm>
          <a:prstGeom prst="roundRect">
            <a:avLst>
              <a:gd name="adj" fmla="val 0"/>
            </a:avLst>
          </a:prstGeom>
          <a:noFill/>
          <a:ln w="9525">
            <a:noFill/>
            <a:miter lim="800000"/>
            <a:headEnd/>
            <a:tailEnd/>
          </a:ln>
          <a:effectLst>
            <a:outerShdw blurRad="50800" dist="38100" dir="2700000" algn="tl" rotWithShape="0">
              <a:prstClr val="black">
                <a:alpha val="40000"/>
              </a:prstClr>
            </a:outerShdw>
          </a:effectLst>
        </p:spPr>
      </p:pic>
      <p:grpSp>
        <p:nvGrpSpPr>
          <p:cNvPr id="2" name="Group 8"/>
          <p:cNvGrpSpPr/>
          <p:nvPr/>
        </p:nvGrpSpPr>
        <p:grpSpPr>
          <a:xfrm>
            <a:off x="328950" y="207092"/>
            <a:ext cx="2285998" cy="3213900"/>
            <a:chOff x="328950" y="1289615"/>
            <a:chExt cx="2285998" cy="3213900"/>
          </a:xfrm>
        </p:grpSpPr>
        <p:sp>
          <p:nvSpPr>
            <p:cNvPr id="4" name="Rounded Rectangle 3"/>
            <p:cNvSpPr/>
            <p:nvPr/>
          </p:nvSpPr>
          <p:spPr>
            <a:xfrm>
              <a:off x="328950" y="1289615"/>
              <a:ext cx="2285998" cy="1030054"/>
            </a:xfrm>
            <a:prstGeom prst="roundRect">
              <a:avLst>
                <a:gd name="adj" fmla="val 4488"/>
              </a:avLst>
            </a:prstGeom>
            <a:solidFill>
              <a:srgbClr val="2178B5"/>
            </a:solidFill>
            <a:ln>
              <a:noFill/>
            </a:ln>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defTabSz="457200" fontAlgn="auto">
                <a:lnSpc>
                  <a:spcPct val="100000"/>
                </a:lnSpc>
                <a:spcBef>
                  <a:spcPts val="1200"/>
                </a:spcBef>
                <a:spcAft>
                  <a:spcPts val="0"/>
                </a:spcAft>
              </a:pPr>
              <a:r>
                <a:rPr lang="en-US" sz="2000" b="0" dirty="0" smtClean="0">
                  <a:solidFill>
                    <a:srgbClr val="FFFFFF"/>
                  </a:solidFill>
                </a:rPr>
                <a:t>Any Final Questions?</a:t>
              </a:r>
            </a:p>
          </p:txBody>
        </p:sp>
        <p:sp>
          <p:nvSpPr>
            <p:cNvPr id="5" name="Isosceles Triangle 4"/>
            <p:cNvSpPr/>
            <p:nvPr/>
          </p:nvSpPr>
          <p:spPr>
            <a:xfrm rot="10800000">
              <a:off x="966451" y="4247647"/>
              <a:ext cx="505498" cy="255868"/>
            </a:xfrm>
            <a:prstGeom prst="triangle">
              <a:avLst/>
            </a:prstGeom>
            <a:solidFill>
              <a:srgbClr val="2178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ct val="100000"/>
                </a:lnSpc>
                <a:spcBef>
                  <a:spcPts val="0"/>
                </a:spcBef>
                <a:spcAft>
                  <a:spcPts val="0"/>
                </a:spcAft>
              </a:pPr>
              <a:endParaRPr lang="en-US" sz="1800" b="0" dirty="0">
                <a:solidFill>
                  <a:srgbClr val="FFFFFF"/>
                </a:solidFill>
              </a:endParaRPr>
            </a:p>
          </p:txBody>
        </p:sp>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smtClean="0"/>
              <a:t>Thank You!</a:t>
            </a:r>
            <a:endParaRPr lang="en-US" dirty="0"/>
          </a:p>
        </p:txBody>
      </p:sp>
      <p:sp>
        <p:nvSpPr>
          <p:cNvPr id="8" name="Slide Number Placeholder 7"/>
          <p:cNvSpPr>
            <a:spLocks noGrp="1"/>
          </p:cNvSpPr>
          <p:nvPr>
            <p:ph type="sldNum" sz="quarter" idx="12"/>
          </p:nvPr>
        </p:nvSpPr>
        <p:spPr/>
        <p:txBody>
          <a:bodyPr/>
          <a:lstStyle/>
          <a:p>
            <a:fld id="{818857F2-102E-5148-ADF3-C396FE20EBDD}" type="slidenum">
              <a:rPr lang="en-US" smtClean="0">
                <a:solidFill>
                  <a:prstClr val="black">
                    <a:tint val="75000"/>
                  </a:prstClr>
                </a:solidFill>
              </a:rPr>
              <a:pPr/>
              <a:t>43</a:t>
            </a:fld>
            <a:endParaRPr lang="en-US" dirty="0">
              <a:solidFill>
                <a:prstClr val="black">
                  <a:tint val="75000"/>
                </a:prstClr>
              </a:solidFill>
            </a:endParaRPr>
          </a:p>
        </p:txBody>
      </p:sp>
      <p:sp>
        <p:nvSpPr>
          <p:cNvPr id="4" name="Content Placeholder 8"/>
          <p:cNvSpPr txBox="1">
            <a:spLocks/>
          </p:cNvSpPr>
          <p:nvPr/>
        </p:nvSpPr>
        <p:spPr>
          <a:xfrm>
            <a:off x="685800" y="838199"/>
            <a:ext cx="8153400" cy="5375409"/>
          </a:xfrm>
          <a:prstGeom prst="rect">
            <a:avLst/>
          </a:prstGeom>
        </p:spPr>
        <p:txBody>
          <a:bodyPr/>
          <a:lstStyle/>
          <a:p>
            <a:pPr defTabSz="457200" fontAlgn="auto">
              <a:lnSpc>
                <a:spcPct val="100000"/>
              </a:lnSpc>
              <a:spcBef>
                <a:spcPts val="0"/>
              </a:spcBef>
              <a:spcAft>
                <a:spcPts val="0"/>
              </a:spcAft>
            </a:pPr>
            <a:endParaRPr lang="en-US" sz="2400" b="0" dirty="0" smtClean="0">
              <a:solidFill>
                <a:prstClr val="black"/>
              </a:solidFill>
              <a:latin typeface="Arial"/>
            </a:endParaRPr>
          </a:p>
          <a:p>
            <a:r>
              <a:rPr lang="en-US" sz="2400" b="0" dirty="0" smtClean="0">
                <a:solidFill>
                  <a:prstClr val="black"/>
                </a:solidFill>
                <a:latin typeface="Arial"/>
              </a:rPr>
              <a:t>Class name: An Introduction to WorldShare</a:t>
            </a:r>
            <a:r>
              <a:rPr lang="en-US" sz="2400" baseline="30000" dirty="0" smtClean="0">
                <a:solidFill>
                  <a:prstClr val="black"/>
                </a:solidFill>
              </a:rPr>
              <a:t>®</a:t>
            </a:r>
            <a:r>
              <a:rPr lang="en-US" sz="2400" b="0" dirty="0" smtClean="0">
                <a:solidFill>
                  <a:prstClr val="black"/>
                </a:solidFill>
                <a:latin typeface="Arial"/>
              </a:rPr>
              <a:t> ILL</a:t>
            </a:r>
          </a:p>
          <a:p>
            <a:pPr defTabSz="457200" fontAlgn="auto">
              <a:lnSpc>
                <a:spcPct val="100000"/>
              </a:lnSpc>
              <a:spcBef>
                <a:spcPts val="0"/>
              </a:spcBef>
              <a:spcAft>
                <a:spcPts val="0"/>
              </a:spcAft>
            </a:pPr>
            <a:r>
              <a:rPr lang="en-US" sz="2400" b="0" dirty="0" smtClean="0">
                <a:solidFill>
                  <a:prstClr val="black"/>
                </a:solidFill>
                <a:latin typeface="Arial"/>
              </a:rPr>
              <a:t>Instructor: Michael Cosentino</a:t>
            </a:r>
          </a:p>
          <a:p>
            <a:pPr defTabSz="457200" fontAlgn="auto">
              <a:lnSpc>
                <a:spcPct val="100000"/>
              </a:lnSpc>
              <a:spcBef>
                <a:spcPts val="0"/>
              </a:spcBef>
              <a:spcAft>
                <a:spcPts val="0"/>
              </a:spcAft>
            </a:pPr>
            <a:endParaRPr lang="en-US" sz="2400" b="0" dirty="0" smtClean="0">
              <a:solidFill>
                <a:prstClr val="black"/>
              </a:solidFill>
              <a:latin typeface="Arial"/>
            </a:endParaRPr>
          </a:p>
          <a:p>
            <a:pPr defTabSz="457200" fontAlgn="auto">
              <a:lnSpc>
                <a:spcPct val="100000"/>
              </a:lnSpc>
              <a:spcBef>
                <a:spcPts val="0"/>
              </a:spcBef>
              <a:spcAft>
                <a:spcPts val="0"/>
              </a:spcAft>
            </a:pPr>
            <a:r>
              <a:rPr lang="en-US" sz="2400" b="0" dirty="0">
                <a:solidFill>
                  <a:prstClr val="black"/>
                </a:solidFill>
                <a:latin typeface="Arial"/>
              </a:rPr>
              <a:t>For </a:t>
            </a:r>
            <a:r>
              <a:rPr lang="en-US" sz="2400" b="0" dirty="0" smtClean="0">
                <a:solidFill>
                  <a:prstClr val="black"/>
                </a:solidFill>
                <a:latin typeface="Arial"/>
              </a:rPr>
              <a:t>help contact </a:t>
            </a:r>
            <a:r>
              <a:rPr lang="en-US" sz="2400" b="0" dirty="0">
                <a:solidFill>
                  <a:prstClr val="black"/>
                </a:solidFill>
                <a:latin typeface="Arial"/>
              </a:rPr>
              <a:t>OCLC Customer Support:</a:t>
            </a:r>
          </a:p>
          <a:p>
            <a:pPr defTabSz="457200" fontAlgn="auto">
              <a:lnSpc>
                <a:spcPct val="100000"/>
              </a:lnSpc>
              <a:spcBef>
                <a:spcPts val="0"/>
              </a:spcBef>
              <a:spcAft>
                <a:spcPts val="0"/>
              </a:spcAft>
            </a:pPr>
            <a:r>
              <a:rPr lang="en-US" sz="2400" b="0" dirty="0">
                <a:solidFill>
                  <a:prstClr val="black"/>
                </a:solidFill>
                <a:latin typeface="Arial"/>
              </a:rPr>
              <a:t>	</a:t>
            </a:r>
            <a:r>
              <a:rPr lang="en-US" sz="2400" b="0" dirty="0">
                <a:solidFill>
                  <a:prstClr val="black"/>
                </a:solidFill>
                <a:latin typeface="Arial"/>
                <a:hlinkClick r:id="rId3"/>
              </a:rPr>
              <a:t>support@oclc.org</a:t>
            </a:r>
            <a:r>
              <a:rPr lang="en-US" sz="2400" b="0" dirty="0">
                <a:solidFill>
                  <a:prstClr val="black"/>
                </a:solidFill>
                <a:latin typeface="Arial"/>
              </a:rPr>
              <a:t> / 1-800-848-5800</a:t>
            </a:r>
          </a:p>
          <a:p>
            <a:pPr defTabSz="457200" fontAlgn="auto">
              <a:lnSpc>
                <a:spcPct val="100000"/>
              </a:lnSpc>
              <a:spcBef>
                <a:spcPts val="0"/>
              </a:spcBef>
              <a:spcAft>
                <a:spcPts val="0"/>
              </a:spcAft>
            </a:pPr>
            <a:endParaRPr lang="en-US" sz="2400" b="0" dirty="0" smtClean="0">
              <a:solidFill>
                <a:prstClr val="black"/>
              </a:solidFill>
              <a:latin typeface="Arial"/>
            </a:endParaRPr>
          </a:p>
          <a:p>
            <a:pPr defTabSz="457200" fontAlgn="auto">
              <a:lnSpc>
                <a:spcPct val="100000"/>
              </a:lnSpc>
              <a:spcBef>
                <a:spcPts val="0"/>
              </a:spcBef>
              <a:spcAft>
                <a:spcPts val="0"/>
              </a:spcAft>
            </a:pPr>
            <a:r>
              <a:rPr lang="en-US" sz="2400" b="0" dirty="0" smtClean="0">
                <a:solidFill>
                  <a:prstClr val="black"/>
                </a:solidFill>
                <a:latin typeface="Arial"/>
              </a:rPr>
              <a:t>For training questions contact OCLC Training:</a:t>
            </a:r>
          </a:p>
          <a:p>
            <a:pPr defTabSz="457200" fontAlgn="auto">
              <a:lnSpc>
                <a:spcPct val="100000"/>
              </a:lnSpc>
              <a:spcBef>
                <a:spcPts val="0"/>
              </a:spcBef>
              <a:spcAft>
                <a:spcPts val="0"/>
              </a:spcAft>
            </a:pPr>
            <a:r>
              <a:rPr lang="en-US" sz="2400" b="0" dirty="0" smtClean="0">
                <a:solidFill>
                  <a:prstClr val="black"/>
                </a:solidFill>
                <a:latin typeface="Arial"/>
              </a:rPr>
              <a:t>	</a:t>
            </a:r>
            <a:r>
              <a:rPr lang="en-US" sz="2400" b="0" dirty="0" smtClean="0">
                <a:solidFill>
                  <a:prstClr val="black"/>
                </a:solidFill>
                <a:latin typeface="Arial"/>
                <a:hlinkClick r:id="rId4"/>
              </a:rPr>
              <a:t>training@oclc.org/</a:t>
            </a:r>
            <a:endParaRPr lang="en-US" sz="2400" b="0" dirty="0" smtClean="0">
              <a:solidFill>
                <a:prstClr val="black"/>
              </a:solidFill>
              <a:latin typeface="Arial"/>
            </a:endParaRPr>
          </a:p>
          <a:p>
            <a:pPr defTabSz="457200" fontAlgn="auto">
              <a:lnSpc>
                <a:spcPct val="100000"/>
              </a:lnSpc>
              <a:spcBef>
                <a:spcPts val="0"/>
              </a:spcBef>
              <a:spcAft>
                <a:spcPts val="0"/>
              </a:spcAft>
            </a:pPr>
            <a:endParaRPr lang="en-US" b="0" dirty="0" smtClean="0">
              <a:solidFill>
                <a:prstClr val="black"/>
              </a:solidFill>
              <a:latin typeface="Arial"/>
            </a:endParaRPr>
          </a:p>
          <a:p>
            <a:pPr marL="233363" indent="-233363" defTabSz="457200" fontAlgn="auto">
              <a:lnSpc>
                <a:spcPct val="110000"/>
              </a:lnSpc>
              <a:spcBef>
                <a:spcPts val="900"/>
              </a:spcBef>
              <a:spcAft>
                <a:spcPts val="0"/>
              </a:spcAft>
              <a:buFont typeface="Arial"/>
              <a:buChar char="•"/>
              <a:defRPr/>
            </a:pPr>
            <a:endParaRPr lang="en-US" b="0" dirty="0">
              <a:solidFill>
                <a:prstClr val="black"/>
              </a:solidFill>
              <a:latin typeface="Arial"/>
              <a:cs typeface="Arial"/>
            </a:endParaRPr>
          </a:p>
        </p:txBody>
      </p:sp>
      <p:pic>
        <p:nvPicPr>
          <p:cNvPr id="6" name="Picture 2" descr="http://www.oclc.org/content/dam/oclc/common/images/logos/new/WorldShare/WorldShare_Logo_V_Color.png"/>
          <p:cNvPicPr>
            <a:picLocks noChangeAspect="1" noChangeArrowheads="1"/>
          </p:cNvPicPr>
          <p:nvPr/>
        </p:nvPicPr>
        <p:blipFill>
          <a:blip r:embed="rId5"/>
          <a:srcRect/>
          <a:stretch>
            <a:fillRect/>
          </a:stretch>
        </p:blipFill>
        <p:spPr bwMode="auto">
          <a:xfrm>
            <a:off x="7028317" y="4425513"/>
            <a:ext cx="1945366" cy="1788096"/>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GB" b="1" dirty="0" smtClean="0"/>
              <a:t>What if I subscribe to OCLC through a state group?</a:t>
            </a:r>
          </a:p>
          <a:p>
            <a:pPr lvl="1"/>
            <a:r>
              <a:rPr lang="en-GB" dirty="0" smtClean="0"/>
              <a:t>We are talking with your group administrators to arrange training for the group.</a:t>
            </a:r>
          </a:p>
          <a:p>
            <a:pPr lvl="1"/>
            <a:r>
              <a:rPr lang="en-GB" dirty="0" smtClean="0"/>
              <a:t>You may migrate on your own if you wish.</a:t>
            </a:r>
          </a:p>
          <a:p>
            <a:pPr>
              <a:buNone/>
            </a:pPr>
            <a:r>
              <a:rPr lang="en-GB" b="1" dirty="0"/>
              <a:t>What if I work on behalf of others</a:t>
            </a:r>
            <a:r>
              <a:rPr lang="en-GB" b="1" dirty="0" smtClean="0"/>
              <a:t>?</a:t>
            </a:r>
          </a:p>
          <a:p>
            <a:pPr lvl="1"/>
            <a:r>
              <a:rPr lang="en-GB" dirty="0" smtClean="0"/>
              <a:t>If you place </a:t>
            </a:r>
            <a:r>
              <a:rPr lang="en-GB" dirty="0"/>
              <a:t>requests on behalf of other libraries </a:t>
            </a:r>
            <a:r>
              <a:rPr lang="en-GB" dirty="0" smtClean="0"/>
              <a:t>don’t migrate until the </a:t>
            </a:r>
            <a:r>
              <a:rPr lang="en-GB" dirty="0"/>
              <a:t>second half of </a:t>
            </a:r>
            <a:r>
              <a:rPr lang="en-GB" dirty="0" smtClean="0"/>
              <a:t>2013.</a:t>
            </a:r>
            <a:endParaRPr lang="en-GB" dirty="0"/>
          </a:p>
          <a:p>
            <a:pPr lvl="1"/>
            <a:r>
              <a:rPr lang="en-GB" dirty="0" smtClean="0"/>
              <a:t>Be sure to contact Christa for more information.</a:t>
            </a:r>
            <a:endParaRPr lang="en-GB" dirty="0"/>
          </a:p>
          <a:p>
            <a:pPr lvl="2"/>
            <a:r>
              <a:rPr lang="en-GB" dirty="0" smtClean="0"/>
              <a:t>Christa </a:t>
            </a:r>
            <a:r>
              <a:rPr lang="en-GB" dirty="0" err="1"/>
              <a:t>Starck</a:t>
            </a:r>
            <a:r>
              <a:rPr lang="en-GB" dirty="0"/>
              <a:t> </a:t>
            </a:r>
            <a:r>
              <a:rPr lang="en-GB" dirty="0">
                <a:hlinkClick r:id="rId3"/>
              </a:rPr>
              <a:t>starckc@oclc.org</a:t>
            </a:r>
            <a:r>
              <a:rPr lang="en-GB" dirty="0"/>
              <a:t> </a:t>
            </a:r>
          </a:p>
          <a:p>
            <a:pPr lvl="1"/>
            <a:endParaRPr lang="en-GB" dirty="0" smtClean="0"/>
          </a:p>
          <a:p>
            <a:endParaRPr lang="en-GB" dirty="0" smtClean="0"/>
          </a:p>
        </p:txBody>
      </p:sp>
      <p:sp>
        <p:nvSpPr>
          <p:cNvPr id="2" name="Title 1"/>
          <p:cNvSpPr>
            <a:spLocks noGrp="1"/>
          </p:cNvSpPr>
          <p:nvPr>
            <p:ph type="title"/>
          </p:nvPr>
        </p:nvSpPr>
        <p:spPr/>
        <p:txBody>
          <a:bodyPr/>
          <a:lstStyle/>
          <a:p>
            <a:r>
              <a:rPr lang="en-GB" dirty="0" smtClean="0"/>
              <a:t>Special Users</a:t>
            </a:r>
            <a:endParaRPr lang="en-GB" dirty="0"/>
          </a:p>
        </p:txBody>
      </p:sp>
    </p:spTree>
    <p:extLst>
      <p:ext uri="{BB962C8B-B14F-4D97-AF65-F5344CB8AC3E}">
        <p14:creationId xmlns="" xmlns:p14="http://schemas.microsoft.com/office/powerpoint/2010/main" val="2039429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can I do to prepare?</a:t>
            </a:r>
            <a:br>
              <a:rPr lang="en-GB" dirty="0" smtClean="0"/>
            </a:br>
            <a:r>
              <a:rPr lang="en-GB" dirty="0" smtClean="0"/>
              <a:t/>
            </a:r>
            <a:br>
              <a:rPr lang="en-GB" dirty="0" smtClean="0"/>
            </a:br>
            <a:r>
              <a:rPr lang="en-GB" sz="2200" dirty="0" smtClean="0"/>
              <a:t>http://www.oclc.org/migrate-worldshare-ill/preparation.htm</a:t>
            </a:r>
            <a:endParaRPr lang="en-GB" dirty="0"/>
          </a:p>
        </p:txBody>
      </p:sp>
      <p:sp>
        <p:nvSpPr>
          <p:cNvPr id="3" name="Text Placeholder 2"/>
          <p:cNvSpPr>
            <a:spLocks noGrp="1"/>
          </p:cNvSpPr>
          <p:nvPr>
            <p:ph type="body" idx="1"/>
          </p:nvPr>
        </p:nvSpPr>
        <p:spPr/>
        <p:txBody>
          <a:bodyPr/>
          <a:lstStyle/>
          <a:p>
            <a:endParaRPr lang="en-GB"/>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OCLC </a:t>
            </a:r>
            <a:r>
              <a:rPr lang="en-GB" dirty="0" err="1" smtClean="0"/>
              <a:t>WorldShare</a:t>
            </a:r>
            <a:r>
              <a:rPr lang="en-GB" dirty="0" smtClean="0"/>
              <a:t> Interlibrary Loan migration website</a:t>
            </a:r>
            <a:endParaRPr lang="en-GB" dirty="0"/>
          </a:p>
        </p:txBody>
      </p:sp>
      <p:pic>
        <p:nvPicPr>
          <p:cNvPr id="1026" name="Picture 2"/>
          <p:cNvPicPr>
            <a:picLocks noChangeAspect="1" noChangeArrowheads="1"/>
          </p:cNvPicPr>
          <p:nvPr/>
        </p:nvPicPr>
        <p:blipFill>
          <a:blip r:embed="rId2"/>
          <a:srcRect l="14589" t="15981" r="15844" b="15190"/>
          <a:stretch>
            <a:fillRect/>
          </a:stretch>
        </p:blipFill>
        <p:spPr bwMode="auto">
          <a:xfrm>
            <a:off x="48225" y="1169043"/>
            <a:ext cx="9051403" cy="5034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365813" y="763929"/>
            <a:ext cx="7049138" cy="369332"/>
          </a:xfrm>
          <a:prstGeom prst="rect">
            <a:avLst/>
          </a:prstGeom>
          <a:noFill/>
        </p:spPr>
        <p:txBody>
          <a:bodyPr wrap="square" rtlCol="0">
            <a:spAutoFit/>
          </a:bodyPr>
          <a:lstStyle/>
          <a:p>
            <a:r>
              <a:rPr lang="en-GB" b="1" dirty="0" smtClean="0">
                <a:solidFill>
                  <a:schemeClr val="accent6"/>
                </a:solidFill>
              </a:rPr>
              <a:t>http://www.oclc.org/migrate-worldshare-ill/preparation.htm</a:t>
            </a:r>
            <a:endParaRPr lang="en-GB" b="1" dirty="0">
              <a:solidFill>
                <a:schemeClr val="accent6"/>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The good, the bad, and the ugly about </a:t>
            </a:r>
            <a:br>
              <a:rPr lang="en-US" sz="3200" dirty="0" smtClean="0"/>
            </a:br>
            <a:r>
              <a:rPr lang="en-US" sz="3200" dirty="0" smtClean="0"/>
              <a:t>Constant data</a:t>
            </a:r>
            <a:endParaRPr lang="en-US" sz="3200" dirty="0"/>
          </a:p>
        </p:txBody>
      </p:sp>
      <p:sp>
        <p:nvSpPr>
          <p:cNvPr id="5" name="Content Placeholder 4"/>
          <p:cNvSpPr>
            <a:spLocks noGrp="1"/>
          </p:cNvSpPr>
          <p:nvPr>
            <p:ph idx="1"/>
          </p:nvPr>
        </p:nvSpPr>
        <p:spPr/>
        <p:txBody>
          <a:bodyPr/>
          <a:lstStyle/>
          <a:p>
            <a:r>
              <a:rPr lang="en-US" dirty="0" smtClean="0"/>
              <a:t>All OCLC ILL libraries </a:t>
            </a:r>
            <a:r>
              <a:rPr lang="en-US" b="1" dirty="0" smtClean="0"/>
              <a:t>must </a:t>
            </a:r>
            <a:r>
              <a:rPr lang="en-US" dirty="0" smtClean="0"/>
              <a:t>modify their constant data records for </a:t>
            </a:r>
            <a:r>
              <a:rPr lang="en-US" b="1" dirty="0" smtClean="0"/>
              <a:t>all </a:t>
            </a:r>
            <a:r>
              <a:rPr lang="en-US" dirty="0" smtClean="0"/>
              <a:t>Shipping fields for the launch of WorldShare</a:t>
            </a:r>
            <a:r>
              <a:rPr lang="en-US" baseline="30000" dirty="0" smtClean="0">
                <a:solidFill>
                  <a:prstClr val="black"/>
                </a:solidFill>
              </a:rPr>
              <a:t>®</a:t>
            </a:r>
            <a:r>
              <a:rPr lang="en-US" dirty="0" smtClean="0"/>
              <a:t> ILL.</a:t>
            </a:r>
          </a:p>
          <a:p>
            <a:r>
              <a:rPr lang="en-US" dirty="0" smtClean="0"/>
              <a:t>Failure to do so will result in WorldShare</a:t>
            </a:r>
            <a:r>
              <a:rPr lang="en-US" baseline="30000" dirty="0" smtClean="0">
                <a:solidFill>
                  <a:prstClr val="black"/>
                </a:solidFill>
              </a:rPr>
              <a:t>®</a:t>
            </a:r>
            <a:r>
              <a:rPr lang="en-US" dirty="0" smtClean="0"/>
              <a:t> ILL libraries having </a:t>
            </a:r>
            <a:r>
              <a:rPr lang="en-US" b="1" dirty="0" smtClean="0"/>
              <a:t>major issues with address labels</a:t>
            </a:r>
            <a:r>
              <a:rPr lang="en-US" dirty="0" smtClean="0"/>
              <a:t>. </a:t>
            </a:r>
          </a:p>
          <a:p>
            <a:r>
              <a:rPr lang="en-US" b="1" dirty="0" smtClean="0"/>
              <a:t>Numbers </a:t>
            </a:r>
            <a:r>
              <a:rPr lang="en-US" dirty="0" smtClean="0"/>
              <a:t>must be used when </a:t>
            </a:r>
            <a:r>
              <a:rPr lang="en-US" b="1" dirty="0" smtClean="0"/>
              <a:t>using number fields</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miley.png"/>
          <p:cNvPicPr>
            <a:picLocks noChangeAspect="1"/>
          </p:cNvPicPr>
          <p:nvPr/>
        </p:nvPicPr>
        <p:blipFill>
          <a:blip r:embed="rId2" cstate="print"/>
          <a:stretch>
            <a:fillRect/>
          </a:stretch>
        </p:blipFill>
        <p:spPr>
          <a:xfrm>
            <a:off x="7020272" y="4503791"/>
            <a:ext cx="1763688" cy="1763688"/>
          </a:xfrm>
          <a:prstGeom prst="rect">
            <a:avLst/>
          </a:prstGeom>
        </p:spPr>
      </p:pic>
      <p:sp>
        <p:nvSpPr>
          <p:cNvPr id="3" name="Title 2"/>
          <p:cNvSpPr>
            <a:spLocks noGrp="1"/>
          </p:cNvSpPr>
          <p:nvPr>
            <p:ph type="title"/>
          </p:nvPr>
        </p:nvSpPr>
        <p:spPr/>
        <p:txBody>
          <a:bodyPr/>
          <a:lstStyle/>
          <a:p>
            <a:r>
              <a:rPr lang="en-US" dirty="0" smtClean="0"/>
              <a:t>The Good</a:t>
            </a:r>
            <a:endParaRPr lang="en-US" dirty="0">
              <a:solidFill>
                <a:srgbClr val="419A3C"/>
              </a:solidFill>
            </a:endParaRPr>
          </a:p>
        </p:txBody>
      </p:sp>
      <p:pic>
        <p:nvPicPr>
          <p:cNvPr id="6" name="Content Placeholder 5" descr="good_way.png"/>
          <p:cNvPicPr>
            <a:picLocks noGrp="1" noChangeAspect="1"/>
          </p:cNvPicPr>
          <p:nvPr>
            <p:ph idx="1"/>
          </p:nvPr>
        </p:nvPicPr>
        <p:blipFill>
          <a:blip r:embed="rId3" cstate="print"/>
          <a:stretch>
            <a:fillRect/>
          </a:stretch>
        </p:blipFill>
        <p:spPr>
          <a:xfrm>
            <a:off x="395536" y="1988840"/>
            <a:ext cx="7878275" cy="2514951"/>
          </a:xfrm>
          <a:ln>
            <a:solidFill>
              <a:schemeClr val="tx1"/>
            </a:solidFill>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CLC-PPT-Template">
  <a:themeElements>
    <a:clrScheme name="Custom 4">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103C5A"/>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clc_dark_blue">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3333"/>
        </a:dk2>
        <a:lt2>
          <a:srgbClr val="FFFFFF"/>
        </a:lt2>
        <a:accent1>
          <a:srgbClr val="409A3C"/>
        </a:accent1>
        <a:accent2>
          <a:srgbClr val="144A6F"/>
        </a:accent2>
        <a:accent3>
          <a:srgbClr val="ADADAD"/>
        </a:accent3>
        <a:accent4>
          <a:srgbClr val="DADADA"/>
        </a:accent4>
        <a:accent5>
          <a:srgbClr val="AFCAAF"/>
        </a:accent5>
        <a:accent6>
          <a:srgbClr val="114264"/>
        </a:accent6>
        <a:hlink>
          <a:srgbClr val="2178B5"/>
        </a:hlink>
        <a:folHlink>
          <a:srgbClr val="FF7600"/>
        </a:folHlink>
      </a:clrScheme>
      <a:clrMap bg1="dk2" tx1="lt1" bg2="dk1" tx2="lt2" accent1="accent1" accent2="accent2" accent3="accent3" accent4="accent4" accent5="accent5" accent6="accent6" hlink="hlink" folHlink="folHlink"/>
    </a:extraClrScheme>
    <a:extraClrScheme>
      <a:clrScheme name="Default Design 14">
        <a:dk1>
          <a:srgbClr val="000000"/>
        </a:dk1>
        <a:lt1>
          <a:srgbClr val="FFFFFF"/>
        </a:lt1>
        <a:dk2>
          <a:srgbClr val="333333"/>
        </a:dk2>
        <a:lt2>
          <a:srgbClr val="FFFFFF"/>
        </a:lt2>
        <a:accent1>
          <a:srgbClr val="409A3C"/>
        </a:accent1>
        <a:accent2>
          <a:srgbClr val="144A6F"/>
        </a:accent2>
        <a:accent3>
          <a:srgbClr val="ADADAD"/>
        </a:accent3>
        <a:accent4>
          <a:srgbClr val="DADADA"/>
        </a:accent4>
        <a:accent5>
          <a:srgbClr val="AFCAAF"/>
        </a:accent5>
        <a:accent6>
          <a:srgbClr val="114264"/>
        </a:accent6>
        <a:hlink>
          <a:srgbClr val="FF7600"/>
        </a:hlink>
        <a:folHlink>
          <a:srgbClr val="2178B5"/>
        </a:folHlink>
      </a:clrScheme>
      <a:clrMap bg1="dk2" tx1="lt1" bg2="dk1" tx2="lt2" accent1="accent1" accent2="accent2" accent3="accent3" accent4="accent4" accent5="accent5" accent6="accent6" hlink="hlink" folHlink="folHlink"/>
    </a:extraClrScheme>
    <a:extraClrScheme>
      <a:clrScheme name="Default Design 15">
        <a:dk1>
          <a:srgbClr val="000000"/>
        </a:dk1>
        <a:lt1>
          <a:srgbClr val="FFFFFF"/>
        </a:lt1>
        <a:dk2>
          <a:srgbClr val="333333"/>
        </a:dk2>
        <a:lt2>
          <a:srgbClr val="FFFFFF"/>
        </a:lt2>
        <a:accent1>
          <a:srgbClr val="409A3C"/>
        </a:accent1>
        <a:accent2>
          <a:srgbClr val="2178B5"/>
        </a:accent2>
        <a:accent3>
          <a:srgbClr val="ADADAD"/>
        </a:accent3>
        <a:accent4>
          <a:srgbClr val="DADADA"/>
        </a:accent4>
        <a:accent5>
          <a:srgbClr val="AFCAAF"/>
        </a:accent5>
        <a:accent6>
          <a:srgbClr val="1D6CA4"/>
        </a:accent6>
        <a:hlink>
          <a:srgbClr val="FF7600"/>
        </a:hlink>
        <a:folHlink>
          <a:srgbClr val="99CC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OCLC-PPT-Template">
  <a:themeElements>
    <a:clrScheme name="Custom 3">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103C5A"/>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72845B43A11A42882B477A14FDAFA2" ma:contentTypeVersion="0" ma:contentTypeDescription="Create a new document." ma:contentTypeScope="" ma:versionID="37fed4f4fa7e1a5ab6a90c7357a14a4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11352-B948-44C3-9851-2EC4AA896BEB}">
  <ds:schemaRefs>
    <ds:schemaRef ds:uri="http://schemas.microsoft.com/office/2006/metadata/properties"/>
  </ds:schemaRefs>
</ds:datastoreItem>
</file>

<file path=customXml/itemProps2.xml><?xml version="1.0" encoding="utf-8"?>
<ds:datastoreItem xmlns:ds="http://schemas.openxmlformats.org/officeDocument/2006/customXml" ds:itemID="{F7B1CEA8-DCC0-4FAF-B405-376832B67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E938B46-FE93-40B5-99F9-F4F53AF8A5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7206</TotalTime>
  <Words>3026</Words>
  <Application>Microsoft Office PowerPoint</Application>
  <PresentationFormat>On-screen Show (4:3)</PresentationFormat>
  <Paragraphs>431</Paragraphs>
  <Slides>43</Slides>
  <Notes>24</Notes>
  <HiddenSlides>0</HiddenSlides>
  <MMClips>0</MMClips>
  <ScaleCrop>false</ScaleCrop>
  <HeadingPairs>
    <vt:vector size="4" baseType="variant">
      <vt:variant>
        <vt:lpstr>Theme</vt:lpstr>
      </vt:variant>
      <vt:variant>
        <vt:i4>11</vt:i4>
      </vt:variant>
      <vt:variant>
        <vt:lpstr>Slide Titles</vt:lpstr>
      </vt:variant>
      <vt:variant>
        <vt:i4>43</vt:i4>
      </vt:variant>
    </vt:vector>
  </HeadingPairs>
  <TitlesOfParts>
    <vt:vector size="54" baseType="lpstr">
      <vt:lpstr>1_OCLC Redesign 2011-01</vt:lpstr>
      <vt:lpstr>2_OCLC Redesign 2011-01</vt:lpstr>
      <vt:lpstr>OCLC Redesign 2011-01</vt:lpstr>
      <vt:lpstr>oclc_dark_blue</vt:lpstr>
      <vt:lpstr>3_OCLC Redesign 2011-01</vt:lpstr>
      <vt:lpstr>4_OCLC Redesign 2011-01</vt:lpstr>
      <vt:lpstr>5_OCLC Redesign 2011-01</vt:lpstr>
      <vt:lpstr>1_OCLC-PPT-Template</vt:lpstr>
      <vt:lpstr>6_OCLC Redesign 2011-01</vt:lpstr>
      <vt:lpstr>7_OCLC Redesign 2011-01</vt:lpstr>
      <vt:lpstr>OCLC-PPT-Template</vt:lpstr>
      <vt:lpstr>An Introduction to  OCLC WorldShare® Interlibrary Loan   </vt:lpstr>
      <vt:lpstr>Migration:  WorldCat Resource Sharing          WorldShare® ILL</vt:lpstr>
      <vt:lpstr>Slide 3</vt:lpstr>
      <vt:lpstr>Special Users</vt:lpstr>
      <vt:lpstr>Special Users</vt:lpstr>
      <vt:lpstr>What can I do to prepare?  http://www.oclc.org/migrate-worldshare-ill/preparation.htm</vt:lpstr>
      <vt:lpstr>OCLC WorldShare Interlibrary Loan migration website</vt:lpstr>
      <vt:lpstr>The good, the bad, and the ugly about  Constant data</vt:lpstr>
      <vt:lpstr>The Good</vt:lpstr>
      <vt:lpstr>The Bad</vt:lpstr>
      <vt:lpstr>The UGLY</vt:lpstr>
      <vt:lpstr>Numbers numbers numbers</vt:lpstr>
      <vt:lpstr>Recommended Browsers</vt:lpstr>
      <vt:lpstr>Training classes</vt:lpstr>
      <vt:lpstr>Training classes</vt:lpstr>
      <vt:lpstr>Slide 16</vt:lpstr>
      <vt:lpstr>Feature roadmap: Current WCRS features in WorldShare® ILL</vt:lpstr>
      <vt:lpstr>Feature roadmap: Current WCRS features in WorldShare® ILL</vt:lpstr>
      <vt:lpstr>Feature roadmap: NEW features in WorldShare® ILL</vt:lpstr>
      <vt:lpstr>Feature roadmap: NEW features in WorldShare® ILL</vt:lpstr>
      <vt:lpstr>Keep up to date</vt:lpstr>
      <vt:lpstr>Preparation “To Do” List</vt:lpstr>
      <vt:lpstr>Slide 23</vt:lpstr>
      <vt:lpstr>Slide 24</vt:lpstr>
      <vt:lpstr>WorldShare® ILL Migration</vt:lpstr>
      <vt:lpstr>Helpful Info- WorldShare ILL &amp; associated modules</vt:lpstr>
      <vt:lpstr>Helpful Info- WorldShare ILL &amp; associated modules</vt:lpstr>
      <vt:lpstr>Helpful Info- WorldShare ILL &amp; associated modules</vt:lpstr>
      <vt:lpstr>Manage Constant Data in Service Configuration</vt:lpstr>
      <vt:lpstr>Manage Constant Data in Service Configuration</vt:lpstr>
      <vt:lpstr>Manage Constant Data in Service Configuration</vt:lpstr>
      <vt:lpstr>Helpful Info- WorldShare ILL &amp; associated modules</vt:lpstr>
      <vt:lpstr>Helpful Info- WorldShare ILL &amp; associated modules</vt:lpstr>
      <vt:lpstr>Helpful Info- WorldShare ILL &amp; associated modules</vt:lpstr>
      <vt:lpstr>WorldShare® ILL Training</vt:lpstr>
      <vt:lpstr>WorldShare® ILL Documentation</vt:lpstr>
      <vt:lpstr>Slide 37</vt:lpstr>
      <vt:lpstr>Borrower &amp; Lender Training Sessions:</vt:lpstr>
      <vt:lpstr>Borrower Request Workflow and Exercises</vt:lpstr>
      <vt:lpstr>Managing Requests as a Borrower</vt:lpstr>
      <vt:lpstr>Managing Requests as a Lender- Demo &amp; Exercises</vt:lpstr>
      <vt:lpstr>Slide 42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Sneak Peek at FirstSearch and the Future of Discovery</dc:title>
  <dc:creator>SNEARYA</dc:creator>
  <cp:lastModifiedBy>cosentim</cp:lastModifiedBy>
  <cp:revision>150</cp:revision>
  <dcterms:created xsi:type="dcterms:W3CDTF">2013-01-15T23:37:24Z</dcterms:created>
  <dcterms:modified xsi:type="dcterms:W3CDTF">2013-08-02T20:39:04Z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0x010100B072845B43A11A42882B477A14FDAFA2</vt:lpwstr>
  </property>
</Properties>
</file>